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337" r:id="rId5"/>
    <p:sldId id="338" r:id="rId6"/>
    <p:sldId id="308" r:id="rId7"/>
    <p:sldId id="309" r:id="rId8"/>
    <p:sldId id="310" r:id="rId9"/>
    <p:sldId id="311" r:id="rId10"/>
    <p:sldId id="339" r:id="rId11"/>
    <p:sldId id="340" r:id="rId12"/>
    <p:sldId id="314" r:id="rId13"/>
    <p:sldId id="342" r:id="rId14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5EAEF"/>
    <a:srgbClr val="F9D86C"/>
    <a:srgbClr val="E97132"/>
    <a:srgbClr val="F9CD4E"/>
    <a:srgbClr val="3333CC"/>
    <a:srgbClr val="E9F1E8"/>
    <a:srgbClr val="C769F1"/>
    <a:srgbClr val="954ECA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深色樣式 2 - 輔色 3/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深色樣式 2 - 輔色 1/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82" autoAdjust="0"/>
    <p:restoredTop sz="89601" autoAdjust="0"/>
  </p:normalViewPr>
  <p:slideViewPr>
    <p:cSldViewPr snapToGrid="0">
      <p:cViewPr varScale="1">
        <p:scale>
          <a:sx n="74" d="100"/>
          <a:sy n="74" d="100"/>
        </p:scale>
        <p:origin x="47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1CBF2A58-2000-5217-182A-B4E5112389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65220E7-0623-27DC-747D-5302B5ED58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474D58-094A-4167-B989-4E2EB7C4358E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02F7588-EE63-DC3F-A695-63C88435D3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2377FFA-FDFD-D3DA-FD07-4C81FCB858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22485-8FC9-446A-A18B-302F10B14E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71748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F967D-6C76-43EF-995A-896FA1BD2965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AFFB7-3B8C-44C9-BE26-20D4B1AABC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896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29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D22F569-376B-47B1-A9F2-15619DB128EE}" type="slidenum">
              <a:rPr lang="zh-TW" altLang="en-US" smtClean="0">
                <a:latin typeface="Calibri" panose="020F0502020204030204" pitchFamily="34" charset="0"/>
              </a:rPr>
              <a:pPr/>
              <a:t>1</a:t>
            </a:fld>
            <a:endParaRPr lang="zh-TW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486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BBBAD91-B562-4655-9A95-14AD0F5C406F}" type="slidenum">
              <a:rPr lang="zh-TW" altLang="en-US" smtClean="0">
                <a:latin typeface="Calibri" panose="020F0502020204030204" pitchFamily="34" charset="0"/>
              </a:rPr>
              <a:pPr/>
              <a:t>2</a:t>
            </a:fld>
            <a:endParaRPr lang="zh-TW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498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946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CF4C345-D5C1-4EAC-BAA2-77DE9C7F8D68}" type="slidenum">
              <a:rPr lang="zh-TW" altLang="en-US" smtClean="0">
                <a:latin typeface="Calibri" panose="020F0502020204030204" pitchFamily="34" charset="0"/>
              </a:rPr>
              <a:pPr/>
              <a:t>6</a:t>
            </a:fld>
            <a:endParaRPr lang="zh-TW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921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150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E0EDF30-28F8-4CE8-A523-55A789B46449}" type="slidenum">
              <a:rPr lang="zh-TW" altLang="en-US" smtClean="0">
                <a:latin typeface="Calibri" panose="020F0502020204030204" pitchFamily="34" charset="0"/>
              </a:rPr>
              <a:pPr/>
              <a:t>7</a:t>
            </a:fld>
            <a:endParaRPr lang="zh-TW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960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55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8D84CE2-C8FB-4020-8C84-B41268A424FE}" type="slidenum">
              <a:rPr lang="zh-TW" altLang="en-US" smtClean="0">
                <a:latin typeface="Calibri" panose="020F0502020204030204" pitchFamily="34" charset="0"/>
              </a:rPr>
              <a:pPr/>
              <a:t>8</a:t>
            </a:fld>
            <a:endParaRPr lang="zh-TW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7565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60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E47FBBF-0B30-42B9-BE76-B2F0D5D21FA2}" type="slidenum">
              <a:rPr lang="zh-TW" altLang="en-US" smtClean="0">
                <a:latin typeface="Calibri" panose="020F0502020204030204" pitchFamily="34" charset="0"/>
              </a:rPr>
              <a:pPr/>
              <a:t>9</a:t>
            </a:fld>
            <a:endParaRPr lang="zh-TW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1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F9D34-5A1F-C1FD-CA85-94615CFB5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圖像版面配置區 1">
            <a:extLst>
              <a:ext uri="{FF2B5EF4-FFF2-40B4-BE49-F238E27FC236}">
                <a16:creationId xmlns:a16="http://schemas.microsoft.com/office/drawing/2014/main" id="{0317A525-4D6B-E6AA-8647-252ABE286C9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備忘稿版面配置區 2">
            <a:extLst>
              <a:ext uri="{FF2B5EF4-FFF2-40B4-BE49-F238E27FC236}">
                <a16:creationId xmlns:a16="http://schemas.microsoft.com/office/drawing/2014/main" id="{9B5DC221-A036-829B-54E8-2644AE7D36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652" name="投影片編號版面配置區 3">
            <a:extLst>
              <a:ext uri="{FF2B5EF4-FFF2-40B4-BE49-F238E27FC236}">
                <a16:creationId xmlns:a16="http://schemas.microsoft.com/office/drawing/2014/main" id="{3DEE3AE4-4F50-146A-A8C8-BFE3170BDF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BA578B2-F4E8-40A5-B37A-F13BA43471D3}" type="slidenum">
              <a:rPr lang="zh-TW" altLang="en-US" smtClean="0">
                <a:latin typeface="Calibri" panose="020F0502020204030204" pitchFamily="34" charset="0"/>
              </a:rPr>
              <a:pPr/>
              <a:t>10</a:t>
            </a:fld>
            <a:endParaRPr lang="zh-TW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860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EFBA70-BF57-3771-33CC-7D072FE4E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3712F0B-14C4-00DF-D182-3CBECCA91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8DC1B04-7F91-CA7F-32FA-7B070CD79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D13F-EC17-44AA-8E98-05F2B81990EF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616AD53-5762-CC2B-17BE-8633C662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6BCB51-5442-1BBB-BC1E-4699F2472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52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9C90CA-617B-5801-87EC-B81C35AF3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5DF6B2F-CEB6-4694-7F74-F895A9C9E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5CCE7F-37A3-135E-2265-095AF6F5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1BF62-EE74-4A2D-99A3-9CAB6BB8F000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A43D31D-B4E1-2DF5-932B-E4D736F62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91522D5-22DD-0139-30BB-C268AE836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2867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2C9FF9F-0F7B-3F39-E846-AD6A1574EA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BF1C3D3-4280-1E25-9683-AFC8EA50C3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E58166-555D-5B5D-5B4B-04012DF82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B1B37-3050-4D4A-824A-30C8F8134358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5F7141A-E2AC-79B1-4998-496D5A0E2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CF1BC89-B426-E8D3-DC37-820E2AA46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590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3A849D-AB58-5D0D-F371-F6CCB1621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9D3A1D-5F6B-FBCE-3992-982631984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5E0A8F2-2A9A-0673-D395-2C5404D22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0B3E-C082-4923-9FEE-409DCA474221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6F9FE49-D17E-512E-29D0-18AB733B6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30D2631-EEF5-F279-355B-90FCB457F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3642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654C4D-ADB7-5252-809F-3C2EE0450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B5549D2-1393-E29A-D70F-2D375F0E6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CC9A13E-BA39-C5CB-DC99-DB2B251E0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3011-E577-42E5-950D-CF6D20955B21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839447F-9233-E04B-0476-4ADF30490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6DAC65D-BF6E-4F59-5C5B-F68820694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680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AB216C-1CA4-F6C4-B561-BD3E863E0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269803-CCAA-6AA7-6D67-DDC9A869D4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1488050-31C5-60F5-FFAF-C2FD1F402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A6B2939-0BD8-EC59-FABB-048553865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A6FAA-D222-4F31-930C-9F83248C8B1C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30C3DC5-70E3-1560-409A-DB02FC2EA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78EEC81-009E-A551-BCA8-28D7DBCFF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99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8F6A5F-1947-36DA-363F-E02529893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53423C6-2F05-E28D-2140-A1732B310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BE997C6-2413-6EA5-5F5A-40AE60BA8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206D6A-30CC-9B8A-A6DA-C0E69B8728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0CBA697-5F89-9693-A593-1E638D5E1E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1D094D5-F6FD-2367-4ED9-289C59896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89DF4-5396-4F51-9D3E-E866286C1BAC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A662610-230B-7A39-6759-165029A5E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81F6DB4-48BC-2371-DBF8-3F53F21A1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428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50479B-D7CA-FF19-2195-CFF3FF3E9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29BA654-CC4C-1886-5495-2AF14068E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D3E7-A401-4017-AA67-63CD518C838B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6E65E8C-711D-D87F-E987-1980FE9D8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5624454-3926-8765-9F2D-902222533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20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4815519-2C78-11FD-85AB-EA9C12132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279A-8CAD-4C60-8378-F7DB55011693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4E42B12-F5D7-C9DD-96E9-0BD837BD4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FC1D83-18F4-A52B-60DD-DB14A9AE4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268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DD3CBF-EE08-4F01-117D-B4EE5DAE2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4A8247-5167-5294-68B4-7A9F842EE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384925E-5650-813C-E016-60CC8A9EB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4D6A784-C5EB-7781-8D05-79E629535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F7F1-DEB2-4559-A3C9-A20E6A67E6A5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2000926-2812-0423-B9A8-2A21E0C33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323EDC1-FD5D-C62F-680B-6BB0E6068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611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DC40D8-7BE4-DA83-434B-4DCCF17AA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E2F81C8-A9AD-7FBE-05CA-921CB5B17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DA415E7-60B9-82D8-37E8-A29E6D3C6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B0448FA-3DC8-FEB9-DD44-CBBDCC162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F1E6-6FF2-40C2-A2BB-E234A77D0421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5FC18B-DC64-2AED-6875-79BEEACE2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2EE0B3F-5CD4-C53A-72CA-0C8B23EDC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325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C257414-842A-952A-E22F-306E5332C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9080011-EAD4-00AB-9FD2-3BD7E23B3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1DF37F4-9260-F22D-8634-A363C57D9F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D89388-5AD5-4638-BDAF-CAD57C81641F}" type="datetime1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CB4A26-EB7C-7399-D16B-3B4290A7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88604AA-94C7-181D-C821-C328915C9A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6D39EE-0FF7-4D69-AF4B-74A43664CD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19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編號版面配置區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004311-FA08-4E7C-BA67-41CDCF6A97DA}" type="slidenum">
              <a:rPr lang="zh-TW" altLang="en-US" sz="1200">
                <a:solidFill>
                  <a:srgbClr val="CDB6A5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zh-TW" altLang="en-US" sz="1200">
              <a:solidFill>
                <a:srgbClr val="CDB6A5"/>
              </a:solidFill>
            </a:endParaRPr>
          </a:p>
        </p:txBody>
      </p:sp>
      <p:sp>
        <p:nvSpPr>
          <p:cNvPr id="11267" name="標題 1"/>
          <p:cNvSpPr txBox="1">
            <a:spLocks/>
          </p:cNvSpPr>
          <p:nvPr/>
        </p:nvSpPr>
        <p:spPr bwMode="auto">
          <a:xfrm>
            <a:off x="1777206" y="1989074"/>
            <a:ext cx="8637587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9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</a:t>
            </a:r>
            <a:r>
              <a:rPr lang="zh-TW" altLang="en-US" sz="9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餐廳</a:t>
            </a:r>
          </a:p>
        </p:txBody>
      </p:sp>
      <p:sp>
        <p:nvSpPr>
          <p:cNvPr id="11268" name="副標題 2"/>
          <p:cNvSpPr txBox="1">
            <a:spLocks/>
          </p:cNvSpPr>
          <p:nvPr/>
        </p:nvSpPr>
        <p:spPr bwMode="auto">
          <a:xfrm>
            <a:off x="4027893" y="4530612"/>
            <a:ext cx="4136214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簡報人：</a:t>
            </a:r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總經理</a:t>
            </a:r>
            <a:endParaRPr lang="en-US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buFont typeface="Arial" panose="020B0604020202020204" pitchFamily="34" charset="0"/>
              <a:buNone/>
            </a:pPr>
            <a:endParaRPr lang="zh-TW" altLang="en-US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9D17A97-18A5-6812-B0E1-03A04715D3A1}"/>
              </a:ext>
            </a:extLst>
          </p:cNvPr>
          <p:cNvSpPr/>
          <p:nvPr/>
        </p:nvSpPr>
        <p:spPr>
          <a:xfrm>
            <a:off x="159283" y="123728"/>
            <a:ext cx="1462566" cy="57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簡報範例</a:t>
            </a:r>
          </a:p>
        </p:txBody>
      </p:sp>
    </p:spTree>
    <p:extLst>
      <p:ext uri="{BB962C8B-B14F-4D97-AF65-F5344CB8AC3E}">
        <p14:creationId xmlns:p14="http://schemas.microsoft.com/office/powerpoint/2010/main" val="308946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F5C81-35AE-2DCB-AD61-87F7DA287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">
            <a:extLst>
              <a:ext uri="{FF2B5EF4-FFF2-40B4-BE49-F238E27FC236}">
                <a16:creationId xmlns:a16="http://schemas.microsoft.com/office/drawing/2014/main" id="{62AD3166-EC74-D604-CF15-78DDA4BB4873}"/>
              </a:ext>
            </a:extLst>
          </p:cNvPr>
          <p:cNvSpPr txBox="1">
            <a:spLocks/>
          </p:cNvSpPr>
          <p:nvPr/>
        </p:nvSpPr>
        <p:spPr>
          <a:xfrm>
            <a:off x="1143000" y="1"/>
            <a:ext cx="9925050" cy="587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defRPr/>
            </a:pPr>
            <a:endParaRPr lang="zh-TW" altLang="en-US" sz="2800" b="1" dirty="0"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26627" name="投影片編號版面配置區 3">
            <a:extLst>
              <a:ext uri="{FF2B5EF4-FFF2-40B4-BE49-F238E27FC236}">
                <a16:creationId xmlns:a16="http://schemas.microsoft.com/office/drawing/2014/main" id="{64AD5494-BF4F-865C-EB14-C42814CCDA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FE2D7B-E609-4511-9CA8-01F37E759EFE}" type="slidenum">
              <a:rPr lang="zh-TW" altLang="en-US" sz="12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zh-TW" altLang="en-US" sz="1200">
              <a:solidFill>
                <a:srgbClr val="00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186EDA8-9FAF-415A-85F4-898EF4E2B0E7}"/>
              </a:ext>
            </a:extLst>
          </p:cNvPr>
          <p:cNvSpPr/>
          <p:nvPr/>
        </p:nvSpPr>
        <p:spPr>
          <a:xfrm>
            <a:off x="159283" y="123728"/>
            <a:ext cx="1462566" cy="57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簡報範例</a:t>
            </a: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39D3DE41-DA45-D29B-EF86-444EB566AD85}"/>
              </a:ext>
            </a:extLst>
          </p:cNvPr>
          <p:cNvSpPr txBox="1">
            <a:spLocks/>
          </p:cNvSpPr>
          <p:nvPr/>
        </p:nvSpPr>
        <p:spPr>
          <a:xfrm>
            <a:off x="1509712" y="157589"/>
            <a:ext cx="9172575" cy="587375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10000"/>
              </a:lnSpc>
              <a:defRPr/>
            </a:pP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</a:rPr>
              <a:t>八、數位應用</a:t>
            </a: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手繪多邊形: 圖案 6">
            <a:extLst>
              <a:ext uri="{FF2B5EF4-FFF2-40B4-BE49-F238E27FC236}">
                <a16:creationId xmlns:a16="http://schemas.microsoft.com/office/drawing/2014/main" id="{89CBCB3E-1D96-BC68-9D51-A9D641355DB5}"/>
              </a:ext>
            </a:extLst>
          </p:cNvPr>
          <p:cNvSpPr/>
          <p:nvPr/>
        </p:nvSpPr>
        <p:spPr>
          <a:xfrm>
            <a:off x="3418905" y="837715"/>
            <a:ext cx="7494198" cy="762620"/>
          </a:xfrm>
          <a:custGeom>
            <a:avLst/>
            <a:gdLst>
              <a:gd name="csX0" fmla="*/ 173923 w 1043516"/>
              <a:gd name="csY0" fmla="*/ 0 h 5770880"/>
              <a:gd name="csX1" fmla="*/ 869593 w 1043516"/>
              <a:gd name="csY1" fmla="*/ 0 h 5770880"/>
              <a:gd name="csX2" fmla="*/ 1043516 w 1043516"/>
              <a:gd name="csY2" fmla="*/ 173923 h 5770880"/>
              <a:gd name="csX3" fmla="*/ 1043516 w 1043516"/>
              <a:gd name="csY3" fmla="*/ 5770880 h 5770880"/>
              <a:gd name="csX4" fmla="*/ 1043516 w 1043516"/>
              <a:gd name="csY4" fmla="*/ 5770880 h 5770880"/>
              <a:gd name="csX5" fmla="*/ 0 w 1043516"/>
              <a:gd name="csY5" fmla="*/ 5770880 h 5770880"/>
              <a:gd name="csX6" fmla="*/ 0 w 1043516"/>
              <a:gd name="csY6" fmla="*/ 5770880 h 5770880"/>
              <a:gd name="csX7" fmla="*/ 0 w 1043516"/>
              <a:gd name="csY7" fmla="*/ 173923 h 5770880"/>
              <a:gd name="csX8" fmla="*/ 173923 w 1043516"/>
              <a:gd name="csY8" fmla="*/ 0 h 57708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43516" h="5770880">
                <a:moveTo>
                  <a:pt x="1043516" y="961835"/>
                </a:moveTo>
                <a:lnTo>
                  <a:pt x="1043516" y="4809045"/>
                </a:lnTo>
                <a:cubicBezTo>
                  <a:pt x="1043516" y="5340250"/>
                  <a:pt x="1029436" y="5770877"/>
                  <a:pt x="1012066" y="5770877"/>
                </a:cubicBezTo>
                <a:lnTo>
                  <a:pt x="0" y="5770877"/>
                </a:lnTo>
                <a:lnTo>
                  <a:pt x="0" y="5770877"/>
                </a:lnTo>
                <a:lnTo>
                  <a:pt x="0" y="3"/>
                </a:lnTo>
                <a:lnTo>
                  <a:pt x="0" y="3"/>
                </a:lnTo>
                <a:lnTo>
                  <a:pt x="1012066" y="3"/>
                </a:lnTo>
                <a:cubicBezTo>
                  <a:pt x="1029436" y="3"/>
                  <a:pt x="1043516" y="430630"/>
                  <a:pt x="1043516" y="961835"/>
                </a:cubicBez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5250" tIns="98565" rIns="146190" bIns="98565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✅</a:t>
            </a:r>
            <a:r>
              <a:rPr lang="en-US" altLang="zh-TW" sz="22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LINE Pay</a:t>
            </a:r>
            <a:r>
              <a:rPr lang="zh-TW" altLang="en-US" sz="22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✅</a:t>
            </a:r>
            <a:r>
              <a:rPr lang="zh-TW" altLang="zh-TW" sz="22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台灣</a:t>
            </a:r>
            <a:r>
              <a:rPr lang="en-US" altLang="zh-TW" sz="22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PAY</a:t>
            </a:r>
            <a:r>
              <a:rPr lang="zh-TW" altLang="en-US" sz="22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✅</a:t>
            </a:r>
            <a:r>
              <a:rPr lang="zh-TW" altLang="zh-TW" sz="22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街口支付</a:t>
            </a:r>
            <a:endParaRPr lang="zh-TW" altLang="en-US" sz="2200" kern="1200" dirty="0"/>
          </a:p>
        </p:txBody>
      </p:sp>
      <p:sp>
        <p:nvSpPr>
          <p:cNvPr id="8" name="手繪多邊形: 圖案 7">
            <a:extLst>
              <a:ext uri="{FF2B5EF4-FFF2-40B4-BE49-F238E27FC236}">
                <a16:creationId xmlns:a16="http://schemas.microsoft.com/office/drawing/2014/main" id="{427A91DD-60F0-F67B-EF9C-71F8683B0E12}"/>
              </a:ext>
            </a:extLst>
          </p:cNvPr>
          <p:cNvSpPr/>
          <p:nvPr/>
        </p:nvSpPr>
        <p:spPr>
          <a:xfrm>
            <a:off x="1285777" y="744964"/>
            <a:ext cx="2275368" cy="953275"/>
          </a:xfrm>
          <a:custGeom>
            <a:avLst/>
            <a:gdLst>
              <a:gd name="csX0" fmla="*/ 0 w 3246120"/>
              <a:gd name="csY0" fmla="*/ 217404 h 1304395"/>
              <a:gd name="csX1" fmla="*/ 217404 w 3246120"/>
              <a:gd name="csY1" fmla="*/ 0 h 1304395"/>
              <a:gd name="csX2" fmla="*/ 3028716 w 3246120"/>
              <a:gd name="csY2" fmla="*/ 0 h 1304395"/>
              <a:gd name="csX3" fmla="*/ 3246120 w 3246120"/>
              <a:gd name="csY3" fmla="*/ 217404 h 1304395"/>
              <a:gd name="csX4" fmla="*/ 3246120 w 3246120"/>
              <a:gd name="csY4" fmla="*/ 1086991 h 1304395"/>
              <a:gd name="csX5" fmla="*/ 3028716 w 3246120"/>
              <a:gd name="csY5" fmla="*/ 1304395 h 1304395"/>
              <a:gd name="csX6" fmla="*/ 217404 w 3246120"/>
              <a:gd name="csY6" fmla="*/ 1304395 h 1304395"/>
              <a:gd name="csX7" fmla="*/ 0 w 3246120"/>
              <a:gd name="csY7" fmla="*/ 1086991 h 1304395"/>
              <a:gd name="csX8" fmla="*/ 0 w 3246120"/>
              <a:gd name="csY8" fmla="*/ 217404 h 13043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246120" h="1304395">
                <a:moveTo>
                  <a:pt x="0" y="217404"/>
                </a:moveTo>
                <a:cubicBezTo>
                  <a:pt x="0" y="97335"/>
                  <a:pt x="97335" y="0"/>
                  <a:pt x="217404" y="0"/>
                </a:cubicBezTo>
                <a:lnTo>
                  <a:pt x="3028716" y="0"/>
                </a:lnTo>
                <a:cubicBezTo>
                  <a:pt x="3148785" y="0"/>
                  <a:pt x="3246120" y="97335"/>
                  <a:pt x="3246120" y="217404"/>
                </a:cubicBezTo>
                <a:lnTo>
                  <a:pt x="3246120" y="1086991"/>
                </a:lnTo>
                <a:cubicBezTo>
                  <a:pt x="3246120" y="1207060"/>
                  <a:pt x="3148785" y="1304395"/>
                  <a:pt x="3028716" y="1304395"/>
                </a:cubicBezTo>
                <a:lnTo>
                  <a:pt x="217404" y="1304395"/>
                </a:lnTo>
                <a:cubicBezTo>
                  <a:pt x="97335" y="1304395"/>
                  <a:pt x="0" y="1207060"/>
                  <a:pt x="0" y="1086991"/>
                </a:cubicBezTo>
                <a:lnTo>
                  <a:pt x="0" y="217404"/>
                </a:ln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162735" tIns="113205" rIns="162735" bIns="113205" numCol="1" spcCol="1270" anchor="ctr" anchorCtr="0">
            <a:noAutofit/>
          </a:bodyPr>
          <a:lstStyle/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altLang="zh-TW" sz="26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 </a:t>
            </a:r>
            <a:r>
              <a:rPr lang="zh-TW" altLang="en-US" sz="26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支付方式</a:t>
            </a:r>
            <a:endParaRPr lang="zh-TW" altLang="en-US" sz="2600" kern="1200" dirty="0">
              <a:solidFill>
                <a:schemeClr val="bg1"/>
              </a:solidFill>
            </a:endParaRPr>
          </a:p>
        </p:txBody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DFD9DD1E-0D5A-BDDF-38D1-79487178080D}"/>
              </a:ext>
            </a:extLst>
          </p:cNvPr>
          <p:cNvSpPr/>
          <p:nvPr/>
        </p:nvSpPr>
        <p:spPr>
          <a:xfrm>
            <a:off x="3430204" y="1920975"/>
            <a:ext cx="7482899" cy="1239178"/>
          </a:xfrm>
          <a:custGeom>
            <a:avLst/>
            <a:gdLst>
              <a:gd name="csX0" fmla="*/ 173923 w 1043516"/>
              <a:gd name="csY0" fmla="*/ 0 h 5770880"/>
              <a:gd name="csX1" fmla="*/ 869593 w 1043516"/>
              <a:gd name="csY1" fmla="*/ 0 h 5770880"/>
              <a:gd name="csX2" fmla="*/ 1043516 w 1043516"/>
              <a:gd name="csY2" fmla="*/ 173923 h 5770880"/>
              <a:gd name="csX3" fmla="*/ 1043516 w 1043516"/>
              <a:gd name="csY3" fmla="*/ 5770880 h 5770880"/>
              <a:gd name="csX4" fmla="*/ 1043516 w 1043516"/>
              <a:gd name="csY4" fmla="*/ 5770880 h 5770880"/>
              <a:gd name="csX5" fmla="*/ 0 w 1043516"/>
              <a:gd name="csY5" fmla="*/ 5770880 h 5770880"/>
              <a:gd name="csX6" fmla="*/ 0 w 1043516"/>
              <a:gd name="csY6" fmla="*/ 5770880 h 5770880"/>
              <a:gd name="csX7" fmla="*/ 0 w 1043516"/>
              <a:gd name="csY7" fmla="*/ 173923 h 5770880"/>
              <a:gd name="csX8" fmla="*/ 173923 w 1043516"/>
              <a:gd name="csY8" fmla="*/ 0 h 57708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43516" h="5770880">
                <a:moveTo>
                  <a:pt x="1043516" y="961835"/>
                </a:moveTo>
                <a:lnTo>
                  <a:pt x="1043516" y="4809045"/>
                </a:lnTo>
                <a:cubicBezTo>
                  <a:pt x="1043516" y="5340250"/>
                  <a:pt x="1029436" y="5770877"/>
                  <a:pt x="1012066" y="5770877"/>
                </a:cubicBezTo>
                <a:lnTo>
                  <a:pt x="0" y="5770877"/>
                </a:lnTo>
                <a:lnTo>
                  <a:pt x="0" y="5770877"/>
                </a:lnTo>
                <a:lnTo>
                  <a:pt x="0" y="3"/>
                </a:lnTo>
                <a:lnTo>
                  <a:pt x="0" y="3"/>
                </a:lnTo>
                <a:lnTo>
                  <a:pt x="1012066" y="3"/>
                </a:lnTo>
                <a:cubicBezTo>
                  <a:pt x="1029436" y="3"/>
                  <a:pt x="1043516" y="430630"/>
                  <a:pt x="1043516" y="961835"/>
                </a:cubicBez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5250" tIns="98565" rIns="146190" bIns="98565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0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2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✅</a:t>
            </a:r>
            <a:r>
              <a:rPr lang="zh-TW" altLang="zh-TW" sz="22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顧客互動</a:t>
            </a:r>
            <a:r>
              <a:rPr lang="zh-TW" altLang="zh-TW" sz="20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377</a:t>
            </a:r>
            <a:r>
              <a:rPr lang="zh-TW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次</a:t>
            </a:r>
            <a:r>
              <a:rPr lang="zh-TW" altLang="en-US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✅</a:t>
            </a:r>
            <a:r>
              <a:rPr lang="zh-TW" altLang="zh-TW" sz="22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評論</a:t>
            </a:r>
            <a:r>
              <a:rPr lang="zh-TW" altLang="zh-TW" sz="20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33</a:t>
            </a:r>
            <a:r>
              <a:rPr lang="zh-TW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則</a:t>
            </a:r>
            <a:r>
              <a:rPr lang="zh-TW" altLang="en-US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✅</a:t>
            </a:r>
            <a:r>
              <a:rPr lang="zh-TW" altLang="zh-TW" sz="22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評分</a:t>
            </a:r>
            <a:r>
              <a:rPr lang="zh-TW" altLang="en-US" sz="20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顆星</a:t>
            </a:r>
            <a:endParaRPr lang="en-US" altLang="zh-TW" sz="2000" kern="1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0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✅</a:t>
            </a:r>
            <a:r>
              <a:rPr lang="zh-TW" altLang="zh-TW" sz="22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未來應用</a:t>
            </a:r>
            <a:r>
              <a:rPr lang="zh-TW" altLang="zh-TW" sz="20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包含刊登廣告、追蹤成效、新增動態、編輯產品</a:t>
            </a:r>
            <a:endParaRPr lang="en-US" altLang="zh-TW" sz="2000" kern="1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2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✅</a:t>
            </a:r>
            <a:r>
              <a:rPr lang="zh-TW" altLang="zh-TW" sz="22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未來目標</a:t>
            </a:r>
            <a:r>
              <a:rPr lang="zh-TW" altLang="zh-TW" sz="20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zh-TW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一年內提升顧客戶動達</a:t>
            </a:r>
            <a:r>
              <a:rPr lang="en-US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1000</a:t>
            </a:r>
            <a:r>
              <a:rPr lang="zh-TW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次，網站點擊</a:t>
            </a:r>
            <a:r>
              <a:rPr lang="en-US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500</a:t>
            </a:r>
            <a:r>
              <a:rPr lang="zh-TW" altLang="zh-TW" sz="20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次</a:t>
            </a:r>
            <a:endParaRPr lang="zh-TW" altLang="en-US" sz="2600" kern="1200" dirty="0"/>
          </a:p>
        </p:txBody>
      </p:sp>
      <p:sp>
        <p:nvSpPr>
          <p:cNvPr id="10" name="手繪多邊形: 圖案 9">
            <a:extLst>
              <a:ext uri="{FF2B5EF4-FFF2-40B4-BE49-F238E27FC236}">
                <a16:creationId xmlns:a16="http://schemas.microsoft.com/office/drawing/2014/main" id="{C184FBFF-342B-0A53-CEBF-FB120DA71992}"/>
              </a:ext>
            </a:extLst>
          </p:cNvPr>
          <p:cNvSpPr/>
          <p:nvPr/>
        </p:nvSpPr>
        <p:spPr>
          <a:xfrm>
            <a:off x="1285777" y="1757923"/>
            <a:ext cx="2286668" cy="1548973"/>
          </a:xfrm>
          <a:custGeom>
            <a:avLst/>
            <a:gdLst>
              <a:gd name="csX0" fmla="*/ 0 w 3246120"/>
              <a:gd name="csY0" fmla="*/ 217404 h 1304395"/>
              <a:gd name="csX1" fmla="*/ 217404 w 3246120"/>
              <a:gd name="csY1" fmla="*/ 0 h 1304395"/>
              <a:gd name="csX2" fmla="*/ 3028716 w 3246120"/>
              <a:gd name="csY2" fmla="*/ 0 h 1304395"/>
              <a:gd name="csX3" fmla="*/ 3246120 w 3246120"/>
              <a:gd name="csY3" fmla="*/ 217404 h 1304395"/>
              <a:gd name="csX4" fmla="*/ 3246120 w 3246120"/>
              <a:gd name="csY4" fmla="*/ 1086991 h 1304395"/>
              <a:gd name="csX5" fmla="*/ 3028716 w 3246120"/>
              <a:gd name="csY5" fmla="*/ 1304395 h 1304395"/>
              <a:gd name="csX6" fmla="*/ 217404 w 3246120"/>
              <a:gd name="csY6" fmla="*/ 1304395 h 1304395"/>
              <a:gd name="csX7" fmla="*/ 0 w 3246120"/>
              <a:gd name="csY7" fmla="*/ 1086991 h 1304395"/>
              <a:gd name="csX8" fmla="*/ 0 w 3246120"/>
              <a:gd name="csY8" fmla="*/ 217404 h 13043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246120" h="1304395">
                <a:moveTo>
                  <a:pt x="0" y="217404"/>
                </a:moveTo>
                <a:cubicBezTo>
                  <a:pt x="0" y="97335"/>
                  <a:pt x="97335" y="0"/>
                  <a:pt x="217404" y="0"/>
                </a:cubicBezTo>
                <a:lnTo>
                  <a:pt x="3028716" y="0"/>
                </a:lnTo>
                <a:cubicBezTo>
                  <a:pt x="3148785" y="0"/>
                  <a:pt x="3246120" y="97335"/>
                  <a:pt x="3246120" y="217404"/>
                </a:cubicBezTo>
                <a:lnTo>
                  <a:pt x="3246120" y="1086991"/>
                </a:lnTo>
                <a:cubicBezTo>
                  <a:pt x="3246120" y="1207060"/>
                  <a:pt x="3148785" y="1304395"/>
                  <a:pt x="3028716" y="1304395"/>
                </a:cubicBezTo>
                <a:lnTo>
                  <a:pt x="217404" y="1304395"/>
                </a:lnTo>
                <a:cubicBezTo>
                  <a:pt x="97335" y="1304395"/>
                  <a:pt x="0" y="1207060"/>
                  <a:pt x="0" y="1086991"/>
                </a:cubicBezTo>
                <a:lnTo>
                  <a:pt x="0" y="217404"/>
                </a:ln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162735" tIns="113205" rIns="162735" bIns="113205" numCol="1" spcCol="1270" anchor="ctr" anchorCtr="0">
            <a:noAutofit/>
          </a:bodyPr>
          <a:lstStyle/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altLang="zh-TW" sz="26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 GOOGLE</a:t>
            </a:r>
            <a:br>
              <a:rPr lang="en-US" altLang="zh-TW" sz="26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6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我的商家</a:t>
            </a:r>
            <a:endParaRPr lang="zh-TW" altLang="en-US" sz="2600" kern="1200" dirty="0">
              <a:solidFill>
                <a:schemeClr val="bg1"/>
              </a:solidFill>
            </a:endParaRPr>
          </a:p>
        </p:txBody>
      </p:sp>
      <p:sp>
        <p:nvSpPr>
          <p:cNvPr id="12" name="手繪多邊形: 圖案 11">
            <a:extLst>
              <a:ext uri="{FF2B5EF4-FFF2-40B4-BE49-F238E27FC236}">
                <a16:creationId xmlns:a16="http://schemas.microsoft.com/office/drawing/2014/main" id="{7E41B4AE-8F46-6D8F-93B0-B67A96BAB8B7}"/>
              </a:ext>
            </a:extLst>
          </p:cNvPr>
          <p:cNvSpPr/>
          <p:nvPr/>
        </p:nvSpPr>
        <p:spPr>
          <a:xfrm>
            <a:off x="3418903" y="3455264"/>
            <a:ext cx="7494200" cy="2054231"/>
          </a:xfrm>
          <a:custGeom>
            <a:avLst/>
            <a:gdLst>
              <a:gd name="csX0" fmla="*/ 173923 w 1043516"/>
              <a:gd name="csY0" fmla="*/ 0 h 5770880"/>
              <a:gd name="csX1" fmla="*/ 869593 w 1043516"/>
              <a:gd name="csY1" fmla="*/ 0 h 5770880"/>
              <a:gd name="csX2" fmla="*/ 1043516 w 1043516"/>
              <a:gd name="csY2" fmla="*/ 173923 h 5770880"/>
              <a:gd name="csX3" fmla="*/ 1043516 w 1043516"/>
              <a:gd name="csY3" fmla="*/ 5770880 h 5770880"/>
              <a:gd name="csX4" fmla="*/ 1043516 w 1043516"/>
              <a:gd name="csY4" fmla="*/ 5770880 h 5770880"/>
              <a:gd name="csX5" fmla="*/ 0 w 1043516"/>
              <a:gd name="csY5" fmla="*/ 5770880 h 5770880"/>
              <a:gd name="csX6" fmla="*/ 0 w 1043516"/>
              <a:gd name="csY6" fmla="*/ 5770880 h 5770880"/>
              <a:gd name="csX7" fmla="*/ 0 w 1043516"/>
              <a:gd name="csY7" fmla="*/ 173923 h 5770880"/>
              <a:gd name="csX8" fmla="*/ 173923 w 1043516"/>
              <a:gd name="csY8" fmla="*/ 0 h 57708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43516" h="5770880">
                <a:moveTo>
                  <a:pt x="1043516" y="961835"/>
                </a:moveTo>
                <a:lnTo>
                  <a:pt x="1043516" y="4809045"/>
                </a:lnTo>
                <a:cubicBezTo>
                  <a:pt x="1043516" y="5340250"/>
                  <a:pt x="1029436" y="5770877"/>
                  <a:pt x="1012066" y="5770877"/>
                </a:cubicBezTo>
                <a:lnTo>
                  <a:pt x="0" y="5770877"/>
                </a:lnTo>
                <a:lnTo>
                  <a:pt x="0" y="5770877"/>
                </a:lnTo>
                <a:lnTo>
                  <a:pt x="0" y="3"/>
                </a:lnTo>
                <a:lnTo>
                  <a:pt x="0" y="3"/>
                </a:lnTo>
                <a:lnTo>
                  <a:pt x="1012066" y="3"/>
                </a:lnTo>
                <a:cubicBezTo>
                  <a:pt x="1029436" y="3"/>
                  <a:pt x="1043516" y="430630"/>
                  <a:pt x="1043516" y="961835"/>
                </a:cubicBez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5250" tIns="98565" rIns="146190" bIns="98565" numCol="1" spcCol="1270" anchor="ctr" anchorCtr="0">
            <a:noAutofit/>
          </a:bodyPr>
          <a:lstStyle/>
          <a:p>
            <a:pPr marL="228600" lvl="1" indent="-228600" algn="l" defTabSz="1111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zh-TW" altLang="en-US" sz="2600" kern="1200" dirty="0"/>
          </a:p>
          <a:p>
            <a:pPr marL="228600" lvl="1" indent="-228600" algn="l" defTabSz="1111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zh-TW" altLang="en-US" sz="2600" kern="1200" dirty="0"/>
          </a:p>
        </p:txBody>
      </p:sp>
      <p:sp>
        <p:nvSpPr>
          <p:cNvPr id="14" name="手繪多邊形: 圖案 13">
            <a:extLst>
              <a:ext uri="{FF2B5EF4-FFF2-40B4-BE49-F238E27FC236}">
                <a16:creationId xmlns:a16="http://schemas.microsoft.com/office/drawing/2014/main" id="{983A01E1-AD6A-F447-DE7F-F7C29E936E59}"/>
              </a:ext>
            </a:extLst>
          </p:cNvPr>
          <p:cNvSpPr/>
          <p:nvPr/>
        </p:nvSpPr>
        <p:spPr>
          <a:xfrm>
            <a:off x="1285777" y="3366580"/>
            <a:ext cx="2275368" cy="2226800"/>
          </a:xfrm>
          <a:custGeom>
            <a:avLst/>
            <a:gdLst>
              <a:gd name="csX0" fmla="*/ 0 w 3246120"/>
              <a:gd name="csY0" fmla="*/ 217404 h 1304395"/>
              <a:gd name="csX1" fmla="*/ 217404 w 3246120"/>
              <a:gd name="csY1" fmla="*/ 0 h 1304395"/>
              <a:gd name="csX2" fmla="*/ 3028716 w 3246120"/>
              <a:gd name="csY2" fmla="*/ 0 h 1304395"/>
              <a:gd name="csX3" fmla="*/ 3246120 w 3246120"/>
              <a:gd name="csY3" fmla="*/ 217404 h 1304395"/>
              <a:gd name="csX4" fmla="*/ 3246120 w 3246120"/>
              <a:gd name="csY4" fmla="*/ 1086991 h 1304395"/>
              <a:gd name="csX5" fmla="*/ 3028716 w 3246120"/>
              <a:gd name="csY5" fmla="*/ 1304395 h 1304395"/>
              <a:gd name="csX6" fmla="*/ 217404 w 3246120"/>
              <a:gd name="csY6" fmla="*/ 1304395 h 1304395"/>
              <a:gd name="csX7" fmla="*/ 0 w 3246120"/>
              <a:gd name="csY7" fmla="*/ 1086991 h 1304395"/>
              <a:gd name="csX8" fmla="*/ 0 w 3246120"/>
              <a:gd name="csY8" fmla="*/ 217404 h 13043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246120" h="1304395">
                <a:moveTo>
                  <a:pt x="0" y="217404"/>
                </a:moveTo>
                <a:cubicBezTo>
                  <a:pt x="0" y="97335"/>
                  <a:pt x="97335" y="0"/>
                  <a:pt x="217404" y="0"/>
                </a:cubicBezTo>
                <a:lnTo>
                  <a:pt x="3028716" y="0"/>
                </a:lnTo>
                <a:cubicBezTo>
                  <a:pt x="3148785" y="0"/>
                  <a:pt x="3246120" y="97335"/>
                  <a:pt x="3246120" y="217404"/>
                </a:cubicBezTo>
                <a:lnTo>
                  <a:pt x="3246120" y="1086991"/>
                </a:lnTo>
                <a:cubicBezTo>
                  <a:pt x="3246120" y="1207060"/>
                  <a:pt x="3148785" y="1304395"/>
                  <a:pt x="3028716" y="1304395"/>
                </a:cubicBezTo>
                <a:lnTo>
                  <a:pt x="217404" y="1304395"/>
                </a:lnTo>
                <a:cubicBezTo>
                  <a:pt x="97335" y="1304395"/>
                  <a:pt x="0" y="1207060"/>
                  <a:pt x="0" y="1086991"/>
                </a:cubicBezTo>
                <a:lnTo>
                  <a:pt x="0" y="217404"/>
                </a:ln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162735" tIns="113205" rIns="162735" bIns="113205" numCol="1" spcCol="1270" anchor="ctr" anchorCtr="0">
            <a:noAutofit/>
          </a:bodyPr>
          <a:lstStyle/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altLang="zh-TW" sz="26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6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社群應用</a:t>
            </a:r>
            <a:endParaRPr lang="zh-TW" altLang="en-US" sz="2600" kern="1200" dirty="0">
              <a:solidFill>
                <a:schemeClr val="bg1"/>
              </a:solidFill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4EB25008-861A-496B-2C71-B9E7526E0F43}"/>
              </a:ext>
            </a:extLst>
          </p:cNvPr>
          <p:cNvSpPr/>
          <p:nvPr/>
        </p:nvSpPr>
        <p:spPr>
          <a:xfrm>
            <a:off x="3430204" y="5761726"/>
            <a:ext cx="7482899" cy="762620"/>
          </a:xfrm>
          <a:custGeom>
            <a:avLst/>
            <a:gdLst>
              <a:gd name="csX0" fmla="*/ 173923 w 1043516"/>
              <a:gd name="csY0" fmla="*/ 0 h 5770880"/>
              <a:gd name="csX1" fmla="*/ 869593 w 1043516"/>
              <a:gd name="csY1" fmla="*/ 0 h 5770880"/>
              <a:gd name="csX2" fmla="*/ 1043516 w 1043516"/>
              <a:gd name="csY2" fmla="*/ 173923 h 5770880"/>
              <a:gd name="csX3" fmla="*/ 1043516 w 1043516"/>
              <a:gd name="csY3" fmla="*/ 5770880 h 5770880"/>
              <a:gd name="csX4" fmla="*/ 1043516 w 1043516"/>
              <a:gd name="csY4" fmla="*/ 5770880 h 5770880"/>
              <a:gd name="csX5" fmla="*/ 0 w 1043516"/>
              <a:gd name="csY5" fmla="*/ 5770880 h 5770880"/>
              <a:gd name="csX6" fmla="*/ 0 w 1043516"/>
              <a:gd name="csY6" fmla="*/ 5770880 h 5770880"/>
              <a:gd name="csX7" fmla="*/ 0 w 1043516"/>
              <a:gd name="csY7" fmla="*/ 173923 h 5770880"/>
              <a:gd name="csX8" fmla="*/ 173923 w 1043516"/>
              <a:gd name="csY8" fmla="*/ 0 h 57708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43516" h="5770880">
                <a:moveTo>
                  <a:pt x="1043516" y="961835"/>
                </a:moveTo>
                <a:lnTo>
                  <a:pt x="1043516" y="4809045"/>
                </a:lnTo>
                <a:cubicBezTo>
                  <a:pt x="1043516" y="5340250"/>
                  <a:pt x="1029436" y="5770877"/>
                  <a:pt x="1012066" y="5770877"/>
                </a:cubicBezTo>
                <a:lnTo>
                  <a:pt x="0" y="5770877"/>
                </a:lnTo>
                <a:lnTo>
                  <a:pt x="0" y="5770877"/>
                </a:lnTo>
                <a:lnTo>
                  <a:pt x="0" y="3"/>
                </a:lnTo>
                <a:lnTo>
                  <a:pt x="0" y="3"/>
                </a:lnTo>
                <a:lnTo>
                  <a:pt x="1012066" y="3"/>
                </a:lnTo>
                <a:cubicBezTo>
                  <a:pt x="1029436" y="3"/>
                  <a:pt x="1043516" y="430630"/>
                  <a:pt x="1043516" y="961835"/>
                </a:cubicBez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5250" tIns="98565" rIns="146190" bIns="98565" numCol="1" spcCol="1270" anchor="ctr" anchorCtr="0">
            <a:noAutofit/>
          </a:bodyPr>
          <a:lstStyle/>
          <a:p>
            <a:pPr marL="0" lvl="1" algn="ctr" defTabSz="11112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altLang="zh-TW" sz="22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22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✅</a:t>
            </a:r>
            <a:r>
              <a:rPr lang="zh-TW" altLang="zh-TW" sz="22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收據</a:t>
            </a:r>
            <a:r>
              <a:rPr lang="en-US" altLang="zh-TW" sz="22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22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200" b="1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✅</a:t>
            </a:r>
            <a:r>
              <a:rPr lang="zh-TW" altLang="en-US" sz="22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紙本發票</a:t>
            </a:r>
            <a:endParaRPr lang="zh-TW" altLang="en-US" sz="2200" kern="1200" dirty="0"/>
          </a:p>
        </p:txBody>
      </p:sp>
      <p:sp>
        <p:nvSpPr>
          <p:cNvPr id="20" name="手繪多邊形: 圖案 19">
            <a:extLst>
              <a:ext uri="{FF2B5EF4-FFF2-40B4-BE49-F238E27FC236}">
                <a16:creationId xmlns:a16="http://schemas.microsoft.com/office/drawing/2014/main" id="{516E99FD-D140-1213-E045-35967D5955B7}"/>
              </a:ext>
            </a:extLst>
          </p:cNvPr>
          <p:cNvSpPr/>
          <p:nvPr/>
        </p:nvSpPr>
        <p:spPr>
          <a:xfrm>
            <a:off x="1285777" y="5656238"/>
            <a:ext cx="2286668" cy="953275"/>
          </a:xfrm>
          <a:custGeom>
            <a:avLst/>
            <a:gdLst>
              <a:gd name="csX0" fmla="*/ 0 w 3246120"/>
              <a:gd name="csY0" fmla="*/ 217404 h 1304395"/>
              <a:gd name="csX1" fmla="*/ 217404 w 3246120"/>
              <a:gd name="csY1" fmla="*/ 0 h 1304395"/>
              <a:gd name="csX2" fmla="*/ 3028716 w 3246120"/>
              <a:gd name="csY2" fmla="*/ 0 h 1304395"/>
              <a:gd name="csX3" fmla="*/ 3246120 w 3246120"/>
              <a:gd name="csY3" fmla="*/ 217404 h 1304395"/>
              <a:gd name="csX4" fmla="*/ 3246120 w 3246120"/>
              <a:gd name="csY4" fmla="*/ 1086991 h 1304395"/>
              <a:gd name="csX5" fmla="*/ 3028716 w 3246120"/>
              <a:gd name="csY5" fmla="*/ 1304395 h 1304395"/>
              <a:gd name="csX6" fmla="*/ 217404 w 3246120"/>
              <a:gd name="csY6" fmla="*/ 1304395 h 1304395"/>
              <a:gd name="csX7" fmla="*/ 0 w 3246120"/>
              <a:gd name="csY7" fmla="*/ 1086991 h 1304395"/>
              <a:gd name="csX8" fmla="*/ 0 w 3246120"/>
              <a:gd name="csY8" fmla="*/ 217404 h 13043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246120" h="1304395">
                <a:moveTo>
                  <a:pt x="0" y="217404"/>
                </a:moveTo>
                <a:cubicBezTo>
                  <a:pt x="0" y="97335"/>
                  <a:pt x="97335" y="0"/>
                  <a:pt x="217404" y="0"/>
                </a:cubicBezTo>
                <a:lnTo>
                  <a:pt x="3028716" y="0"/>
                </a:lnTo>
                <a:cubicBezTo>
                  <a:pt x="3148785" y="0"/>
                  <a:pt x="3246120" y="97335"/>
                  <a:pt x="3246120" y="217404"/>
                </a:cubicBezTo>
                <a:lnTo>
                  <a:pt x="3246120" y="1086991"/>
                </a:lnTo>
                <a:cubicBezTo>
                  <a:pt x="3246120" y="1207060"/>
                  <a:pt x="3148785" y="1304395"/>
                  <a:pt x="3028716" y="1304395"/>
                </a:cubicBezTo>
                <a:lnTo>
                  <a:pt x="217404" y="1304395"/>
                </a:lnTo>
                <a:cubicBezTo>
                  <a:pt x="97335" y="1304395"/>
                  <a:pt x="0" y="1207060"/>
                  <a:pt x="0" y="1086991"/>
                </a:cubicBezTo>
                <a:lnTo>
                  <a:pt x="0" y="217404"/>
                </a:ln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162735" tIns="113205" rIns="162735" bIns="113205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zh-TW" sz="2600" b="1" kern="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600" b="1" kern="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收據形式</a:t>
            </a:r>
            <a:endParaRPr lang="en-US" altLang="zh-TW" sz="2600" b="1" kern="1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1" name="圖片 22" descr="畫面剪輯">
            <a:extLst>
              <a:ext uri="{FF2B5EF4-FFF2-40B4-BE49-F238E27FC236}">
                <a16:creationId xmlns:a16="http://schemas.microsoft.com/office/drawing/2014/main" id="{A80DDE20-B50F-D603-4269-124D6C114E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798" y="3469114"/>
            <a:ext cx="499415" cy="4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圖片 23" descr="畫面剪輯">
            <a:extLst>
              <a:ext uri="{FF2B5EF4-FFF2-40B4-BE49-F238E27FC236}">
                <a16:creationId xmlns:a16="http://schemas.microsoft.com/office/drawing/2014/main" id="{6E3A9680-57EC-6944-1A8B-4B0BFD029FF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542" y="3402226"/>
            <a:ext cx="577626" cy="583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5" name="表格 24">
            <a:extLst>
              <a:ext uri="{FF2B5EF4-FFF2-40B4-BE49-F238E27FC236}">
                <a16:creationId xmlns:a16="http://schemas.microsoft.com/office/drawing/2014/main" id="{4862255B-18A5-B057-4BCF-8769096F76A1}"/>
              </a:ext>
            </a:extLst>
          </p:cNvPr>
          <p:cNvGraphicFramePr>
            <a:graphicFrameLocks noGrp="1"/>
          </p:cNvGraphicFramePr>
          <p:nvPr/>
        </p:nvGraphicFramePr>
        <p:xfrm>
          <a:off x="4473941" y="3896174"/>
          <a:ext cx="5185307" cy="1716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749">
                  <a:extLst>
                    <a:ext uri="{9D8B030D-6E8A-4147-A177-3AD203B41FA5}">
                      <a16:colId xmlns:a16="http://schemas.microsoft.com/office/drawing/2014/main" val="1388580061"/>
                    </a:ext>
                  </a:extLst>
                </a:gridCol>
                <a:gridCol w="1897279">
                  <a:extLst>
                    <a:ext uri="{9D8B030D-6E8A-4147-A177-3AD203B41FA5}">
                      <a16:colId xmlns:a16="http://schemas.microsoft.com/office/drawing/2014/main" val="3661200297"/>
                    </a:ext>
                  </a:extLst>
                </a:gridCol>
                <a:gridCol w="1897279">
                  <a:extLst>
                    <a:ext uri="{9D8B030D-6E8A-4147-A177-3AD203B41FA5}">
                      <a16:colId xmlns:a16="http://schemas.microsoft.com/office/drawing/2014/main" val="2316420816"/>
                    </a:ext>
                  </a:extLst>
                </a:gridCol>
              </a:tblGrid>
              <a:tr h="349169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500" b="1" kern="10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粉絲數</a:t>
                      </a:r>
                      <a:endParaRPr lang="zh-TW" altLang="en-US" sz="1500" b="1" dirty="0">
                        <a:ln>
                          <a:solidFill>
                            <a:srgbClr val="004D33"/>
                          </a:solidFill>
                        </a:ln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600</a:t>
                      </a:r>
                      <a:r>
                        <a:rPr kumimoji="0" lang="zh-TW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0" kern="120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800</a:t>
                      </a:r>
                      <a:r>
                        <a:rPr lang="zh-TW" altLang="zh-TW" sz="1500" b="0" kern="120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lang="zh-TW" altLang="en-US" sz="1500" b="0" dirty="0">
                        <a:ln>
                          <a:solidFill>
                            <a:srgbClr val="004D33"/>
                          </a:solidFill>
                        </a:ln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6813079"/>
                  </a:ext>
                </a:extLst>
              </a:tr>
              <a:tr h="311118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500" b="1" kern="10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發文頻率</a:t>
                      </a:r>
                      <a:endParaRPr lang="zh-TW" altLang="en-US" sz="1500" b="1" dirty="0">
                        <a:ln>
                          <a:solidFill>
                            <a:srgbClr val="004D33"/>
                          </a:solidFill>
                        </a:ln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zh-TW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平均</a:t>
                      </a:r>
                      <a:r>
                        <a:rPr kumimoji="0" lang="en-US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r>
                        <a:rPr kumimoji="0" lang="zh-TW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篇</a:t>
                      </a:r>
                      <a:r>
                        <a:rPr kumimoji="0" lang="en-US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kumimoji="0" lang="zh-TW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平均</a:t>
                      </a:r>
                      <a:r>
                        <a:rPr kumimoji="0" lang="en-US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</a:t>
                      </a:r>
                      <a:r>
                        <a:rPr kumimoji="0" lang="zh-TW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篇</a:t>
                      </a:r>
                      <a:r>
                        <a:rPr kumimoji="0" lang="en-US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kumimoji="0" lang="zh-TW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0717350"/>
                  </a:ext>
                </a:extLst>
              </a:tr>
              <a:tr h="527968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500" b="1" kern="10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觸及效率</a:t>
                      </a:r>
                      <a:endParaRPr lang="zh-TW" altLang="en-US" sz="1500" b="1" dirty="0">
                        <a:ln>
                          <a:solidFill>
                            <a:srgbClr val="004D33"/>
                          </a:solidFill>
                        </a:ln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5764</a:t>
                      </a:r>
                      <a:r>
                        <a:rPr kumimoji="0" lang="zh-TW" altLang="zh-TW" sz="1500" b="0" i="0" u="none" strike="noStrike" kern="100" cap="none" spc="0" normalizeH="0" baseline="0" noProof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0" kern="120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7334</a:t>
                      </a:r>
                      <a:r>
                        <a:rPr lang="zh-TW" altLang="zh-TW" sz="1500" b="0" kern="120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5891056"/>
                  </a:ext>
                </a:extLst>
              </a:tr>
              <a:tr h="527968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500" b="1" kern="10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未來增加數量</a:t>
                      </a:r>
                      <a:endParaRPr lang="zh-TW" altLang="en-US" sz="1500" b="1" dirty="0">
                        <a:ln>
                          <a:solidFill>
                            <a:srgbClr val="004D33"/>
                          </a:solidFill>
                        </a:ln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500" b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800</a:t>
                      </a:r>
                      <a:r>
                        <a:rPr lang="zh-TW" altLang="en-US" sz="1500" b="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0" kern="120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1000</a:t>
                      </a:r>
                      <a:r>
                        <a:rPr lang="zh-TW" altLang="en-US" sz="1500" b="0" kern="1200" dirty="0">
                          <a:ln>
                            <a:solidFill>
                              <a:srgbClr val="004D33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lang="zh-TW" altLang="zh-TW" sz="1500" b="0" kern="1200" dirty="0">
                        <a:ln>
                          <a:solidFill>
                            <a:srgbClr val="004D33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7780" marR="77780" marT="38890" marB="3889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9966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691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標題 1"/>
          <p:cNvSpPr txBox="1">
            <a:spLocks/>
          </p:cNvSpPr>
          <p:nvPr/>
        </p:nvSpPr>
        <p:spPr>
          <a:xfrm>
            <a:off x="1509712" y="176251"/>
            <a:ext cx="9172575" cy="587375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10000"/>
              </a:lnSpc>
              <a:defRPr/>
            </a:pP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</a:rPr>
              <a:t>一、企業簡介</a:t>
            </a:r>
            <a:endParaRPr lang="zh-TW" altLang="en-US" sz="2800" b="1" dirty="0"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13315" name="投影片編號版面配置區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A5297D-9E2E-4BE4-A62F-60850FD4E6E1}" type="slidenum">
              <a:rPr lang="zh-TW" altLang="en-US" sz="1200">
                <a:solidFill>
                  <a:srgbClr val="CDB6A5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zh-TW" altLang="en-US" sz="1200">
              <a:solidFill>
                <a:srgbClr val="CDB6A5"/>
              </a:solidFill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509713" y="726302"/>
          <a:ext cx="9172574" cy="599439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956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7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6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926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68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編號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000" b="1" kern="1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4" marR="68574" marT="0" marB="0" anchor="ctr">
                    <a:solidFill>
                      <a:srgbClr val="E9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  <a:endParaRPr lang="zh-TW" sz="2000" b="1" kern="100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長合</a:t>
                      </a:r>
                      <a:endParaRPr lang="zh-TW" altLang="en-US" sz="1800" b="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74" marR="68574" marT="0" marB="0" anchor="ctr">
                    <a:solidFill>
                      <a:srgbClr val="E9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3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負責人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000" b="0" kern="1200" dirty="0" err="1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Ooo</a:t>
                      </a:r>
                      <a:endParaRPr lang="en-US" altLang="zh-TW" sz="2000" b="0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年齡</a:t>
                      </a:r>
                    </a:p>
                  </a:txBody>
                  <a:tcPr marL="68574" marR="68574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38</a:t>
                      </a:r>
                      <a:endParaRPr lang="zh-TW" altLang="en-US" sz="1800" b="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74" marR="68574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3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經營者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000" b="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</a:t>
                      </a:r>
                      <a:endParaRPr lang="en-US" altLang="zh-TW" sz="2000" b="0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74" marR="68574" marT="0" marB="0" anchor="ctr">
                    <a:solidFill>
                      <a:srgbClr val="E9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年齡</a:t>
                      </a:r>
                    </a:p>
                  </a:txBody>
                  <a:tcPr marL="68574" marR="68574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28</a:t>
                      </a:r>
                      <a:endParaRPr lang="zh-TW" altLang="en-US" sz="1800" b="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74" marR="68574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3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統一編號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000" b="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12345678</a:t>
                      </a:r>
                      <a:endParaRPr lang="zh-TW" altLang="en-US" sz="2000" b="0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創立日期</a:t>
                      </a:r>
                    </a:p>
                  </a:txBody>
                  <a:tcPr marL="68574" marR="68574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民國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90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altLang="en-US" sz="1800" b="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74" marR="6857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7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遭遇瓶頸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4" marR="68574" marT="0" marB="0" anchor="ctr"/>
                </a:tc>
                <a:tc gridSpan="3">
                  <a:txBody>
                    <a:bodyPr/>
                    <a:lstStyle/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傳統糕點，因著現代化的趨勢逐漸式微，需要透過店內裝潢的改變以及現代化的包裝行銷改變形象。</a:t>
                      </a:r>
                      <a:endParaRPr lang="zh-TW" altLang="en-US" sz="2000" b="1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74" marR="68574" marT="0" marB="0"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3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申請項目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4" marR="68574" marT="0" marB="0" anchor="ctr"/>
                </a:tc>
                <a:tc gridSpan="3"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營業環境提升及品牌識別</a:t>
                      </a:r>
                      <a:endParaRPr lang="zh-TW" altLang="en-US" sz="2000" b="1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74" marR="6857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6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經營現況</a:t>
                      </a:r>
                      <a:endParaRPr lang="en-US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特色產品</a:t>
                      </a:r>
                    </a:p>
                  </a:txBody>
                  <a:tcPr marL="68574" marR="68574" marT="0" marB="0" anchor="ctr"/>
                </a:tc>
                <a:tc gridSpan="3">
                  <a:txBody>
                    <a:bodyPr/>
                    <a:lstStyle/>
                    <a:p>
                      <a:r>
                        <a:rPr lang="en-US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 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店家介紹：</a:t>
                      </a:r>
                      <a:endParaRPr lang="en-US" altLang="zh-TW" sz="2000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是一家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具有特色</a:t>
                      </a:r>
                      <a:r>
                        <a:rPr lang="zh-TW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的糕餅老店，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</a:t>
                      </a:r>
                      <a:r>
                        <a:rPr lang="zh-TW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研發最天然、兼顧現代健康取向又符合在地化之糕點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為目標</a:t>
                      </a:r>
                      <a:r>
                        <a:rPr lang="zh-TW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lang="en-US" altLang="zh-TW" sz="2000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 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經營現況：</a:t>
                      </a:r>
                      <a:endParaRPr lang="en-US" altLang="zh-TW" sz="2000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目前主要客群為在地客佔</a:t>
                      </a:r>
                      <a:r>
                        <a:rPr lang="en-US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70%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，觀光客佔</a:t>
                      </a:r>
                      <a:r>
                        <a:rPr lang="en-US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30%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，平均客單價</a:t>
                      </a:r>
                      <a:r>
                        <a:rPr lang="en-US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200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人，月均營業額為</a:t>
                      </a:r>
                      <a:r>
                        <a:rPr lang="en-US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萬元；接受行動支付並收信用卡，同時開立發票。</a:t>
                      </a:r>
                      <a:endParaRPr lang="en-US" altLang="zh-TW" sz="2000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 </a:t>
                      </a:r>
                      <a:r>
                        <a:rPr lang="zh-TW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特色產品：</a:t>
                      </a:r>
                      <a:endParaRPr lang="en-US" altLang="zh-TW" sz="2000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牛肉乾</a:t>
                      </a:r>
                      <a:r>
                        <a:rPr lang="en-US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牛肉麵</a:t>
                      </a:r>
                      <a:r>
                        <a:rPr lang="en-US" altLang="zh-TW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lang="zh-TW" altLang="en-US" sz="2000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胡椒粉</a:t>
                      </a:r>
                      <a:endParaRPr lang="en-US" altLang="zh-TW" sz="2000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4" marR="6857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89BBD8B6-048E-38F0-70F6-8F3CED9B8319}"/>
              </a:ext>
            </a:extLst>
          </p:cNvPr>
          <p:cNvSpPr/>
          <p:nvPr/>
        </p:nvSpPr>
        <p:spPr>
          <a:xfrm>
            <a:off x="159283" y="123728"/>
            <a:ext cx="1462566" cy="57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簡報範例</a:t>
            </a:r>
          </a:p>
        </p:txBody>
      </p:sp>
    </p:spTree>
    <p:extLst>
      <p:ext uri="{BB962C8B-B14F-4D97-AF65-F5344CB8AC3E}">
        <p14:creationId xmlns:p14="http://schemas.microsoft.com/office/powerpoint/2010/main" val="600889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9E07E5D-7299-E690-5F24-941FF6C29C57}"/>
              </a:ext>
            </a:extLst>
          </p:cNvPr>
          <p:cNvSpPr/>
          <p:nvPr/>
        </p:nvSpPr>
        <p:spPr>
          <a:xfrm>
            <a:off x="159283" y="123728"/>
            <a:ext cx="1462566" cy="57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簡報範例</a:t>
            </a: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1143000" y="1"/>
            <a:ext cx="9925050" cy="587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defRPr/>
            </a:pPr>
            <a:endParaRPr lang="zh-TW" altLang="en-US" sz="2800" b="1" dirty="0"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15363" name="投影片編號版面配置區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EB7B8A-0B99-42C6-B803-45DF3804395D}" type="slidenum">
              <a:rPr lang="zh-TW" altLang="en-US" sz="1200">
                <a:solidFill>
                  <a:srgbClr val="CDB6A5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zh-TW" altLang="en-US" sz="1200">
              <a:solidFill>
                <a:srgbClr val="CDB6A5"/>
              </a:solidFill>
            </a:endParaRPr>
          </a:p>
        </p:txBody>
      </p:sp>
      <p:sp>
        <p:nvSpPr>
          <p:cNvPr id="15364" name="Rectangle 14"/>
          <p:cNvSpPr>
            <a:spLocks noChangeArrowheads="1"/>
          </p:cNvSpPr>
          <p:nvPr/>
        </p:nvSpPr>
        <p:spPr bwMode="auto">
          <a:xfrm>
            <a:off x="8568531" y="567388"/>
            <a:ext cx="49990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1800">
              <a:latin typeface="Arial" panose="020B0604020202020204" pitchFamily="34" charset="0"/>
            </a:endParaRPr>
          </a:p>
        </p:txBody>
      </p:sp>
      <p:grpSp>
        <p:nvGrpSpPr>
          <p:cNvPr id="9" name="群組 8">
            <a:extLst>
              <a:ext uri="{FF2B5EF4-FFF2-40B4-BE49-F238E27FC236}">
                <a16:creationId xmlns:a16="http://schemas.microsoft.com/office/drawing/2014/main" id="{6DBF426F-CC5C-1173-915B-DCD723A9138C}"/>
              </a:ext>
            </a:extLst>
          </p:cNvPr>
          <p:cNvGrpSpPr/>
          <p:nvPr/>
        </p:nvGrpSpPr>
        <p:grpSpPr>
          <a:xfrm>
            <a:off x="2508136" y="1071209"/>
            <a:ext cx="7194778" cy="4908731"/>
            <a:chOff x="2596664" y="942985"/>
            <a:chExt cx="7194778" cy="4908731"/>
          </a:xfrm>
        </p:grpSpPr>
        <p:sp>
          <p:nvSpPr>
            <p:cNvPr id="3" name="矩形 2"/>
            <p:cNvSpPr/>
            <p:nvPr/>
          </p:nvSpPr>
          <p:spPr>
            <a:xfrm>
              <a:off x="2596664" y="1474978"/>
              <a:ext cx="3186112" cy="4376738"/>
            </a:xfrm>
            <a:prstGeom prst="rect">
              <a:avLst/>
            </a:prstGeom>
          </p:spPr>
          <p:style>
            <a:lnRef idx="1">
              <a:schemeClr val="dk1"/>
            </a:lnRef>
            <a:fillRef idx="1003">
              <a:schemeClr val="lt2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 dirty="0"/>
            </a:p>
          </p:txBody>
        </p:sp>
        <p:sp>
          <p:nvSpPr>
            <p:cNvPr id="15366" name="文字方塊 3"/>
            <p:cNvSpPr txBox="1">
              <a:spLocks noChangeArrowheads="1"/>
            </p:cNvSpPr>
            <p:nvPr/>
          </p:nvSpPr>
          <p:spPr bwMode="auto">
            <a:xfrm>
              <a:off x="2688937" y="942985"/>
              <a:ext cx="30015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2400" b="1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店面外觀及內部照片</a:t>
              </a:r>
            </a:p>
          </p:txBody>
        </p:sp>
        <p:sp>
          <p:nvSpPr>
            <p:cNvPr id="12" name="矩形 11"/>
            <p:cNvSpPr/>
            <p:nvPr/>
          </p:nvSpPr>
          <p:spPr>
            <a:xfrm>
              <a:off x="6605330" y="1474978"/>
              <a:ext cx="3186112" cy="4376737"/>
            </a:xfrm>
            <a:prstGeom prst="rect">
              <a:avLst/>
            </a:prstGeom>
          </p:spPr>
          <p:style>
            <a:lnRef idx="1">
              <a:schemeClr val="dk1"/>
            </a:lnRef>
            <a:fillRef idx="1003">
              <a:schemeClr val="lt2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 dirty="0"/>
            </a:p>
          </p:txBody>
        </p:sp>
        <p:sp>
          <p:nvSpPr>
            <p:cNvPr id="15368" name="文字方塊 12"/>
            <p:cNvSpPr txBox="1">
              <a:spLocks noChangeArrowheads="1"/>
            </p:cNvSpPr>
            <p:nvPr/>
          </p:nvSpPr>
          <p:spPr bwMode="auto">
            <a:xfrm>
              <a:off x="6873096" y="942985"/>
              <a:ext cx="265057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zh-TW" altLang="en-US" sz="2400" b="1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產品照片</a:t>
              </a:r>
            </a:p>
          </p:txBody>
        </p:sp>
      </p:grpSp>
      <p:sp>
        <p:nvSpPr>
          <p:cNvPr id="8" name="標題 1">
            <a:extLst>
              <a:ext uri="{FF2B5EF4-FFF2-40B4-BE49-F238E27FC236}">
                <a16:creationId xmlns:a16="http://schemas.microsoft.com/office/drawing/2014/main" id="{F734DF55-C080-D910-3E83-E4C92DA17F45}"/>
              </a:ext>
            </a:extLst>
          </p:cNvPr>
          <p:cNvSpPr txBox="1">
            <a:spLocks/>
          </p:cNvSpPr>
          <p:nvPr/>
        </p:nvSpPr>
        <p:spPr>
          <a:xfrm>
            <a:off x="1509712" y="157589"/>
            <a:ext cx="9172575" cy="587375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10000"/>
              </a:lnSpc>
              <a:defRPr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二、店面外觀、內部及產品</a:t>
            </a:r>
            <a:endParaRPr lang="zh-TW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0606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1088E65A-17FC-1AC2-CBB5-8AA60B3E0DF2}"/>
              </a:ext>
            </a:extLst>
          </p:cNvPr>
          <p:cNvSpPr/>
          <p:nvPr/>
        </p:nvSpPr>
        <p:spPr>
          <a:xfrm>
            <a:off x="159283" y="123728"/>
            <a:ext cx="1462566" cy="57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簡報範例</a:t>
            </a:r>
          </a:p>
        </p:txBody>
      </p:sp>
      <p:sp>
        <p:nvSpPr>
          <p:cNvPr id="16386" name="投影片編號版面配置區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2D017C-0FB9-42A9-B64B-2FD5CDB1BB5B}" type="slidenum">
              <a:rPr lang="zh-TW" altLang="en-US" sz="1200">
                <a:solidFill>
                  <a:srgbClr val="CDB6A5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zh-TW" altLang="en-US" sz="1200">
              <a:solidFill>
                <a:srgbClr val="CDB6A5"/>
              </a:solidFill>
            </a:endParaRPr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1413587" y="838317"/>
            <a:ext cx="9925050" cy="587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defRPr/>
            </a:pPr>
            <a:endParaRPr lang="zh-TW" altLang="en-US" sz="2800" b="1" dirty="0"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101622" y="1218369"/>
            <a:ext cx="858066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坪數只有</a:t>
            </a:r>
            <a: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坪，內用與外帶動線設計不完善</a:t>
            </a:r>
            <a:endParaRPr lang="en-US" altLang="zh-TW" sz="2400" b="1" dirty="0">
              <a:solidFill>
                <a:schemeClr val="accent6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   </a:t>
            </a:r>
            <a:r>
              <a:rPr lang="zh-TW" altLang="en-US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坪數變大，把內用與外帶區塊分開</a:t>
            </a:r>
            <a:b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</a:br>
            <a:b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工作吧檯小，販售品項受限，目前出餐效率也不佳</a:t>
            </a:r>
            <a:endParaRPr lang="en-US" altLang="zh-TW" sz="2400" b="1" dirty="0">
              <a:solidFill>
                <a:schemeClr val="accent6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   </a:t>
            </a:r>
            <a:r>
              <a:rPr lang="zh-TW" altLang="en-US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未來建立ㄇ字型吧檯，結帳、飲品與甜點製作動線分開</a:t>
            </a:r>
            <a:b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</a:br>
            <a:b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內用座位只有</a:t>
            </a:r>
            <a: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席，尖峰時段無法創造最大化營收</a:t>
            </a:r>
            <a:endParaRPr lang="en-US" altLang="zh-TW" sz="2400" b="1" dirty="0">
              <a:solidFill>
                <a:schemeClr val="accent6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   </a:t>
            </a:r>
            <a:r>
              <a:rPr lang="zh-TW" altLang="en-US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座位提升至</a:t>
            </a:r>
            <a: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15-20</a:t>
            </a:r>
            <a:r>
              <a:rPr lang="zh-TW" altLang="en-US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席，滿足尖峰時段人潮</a:t>
            </a:r>
            <a:b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</a:br>
            <a:b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烘焙工作室與店面分開，人力與時間無法有效利用</a:t>
            </a:r>
            <a:endParaRPr lang="en-US" altLang="zh-TW" sz="2400" b="1" dirty="0">
              <a:solidFill>
                <a:schemeClr val="accent6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en-US" altLang="zh-TW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   </a:t>
            </a:r>
            <a:r>
              <a:rPr lang="zh-TW" altLang="en-US" sz="2400" b="1" dirty="0">
                <a:solidFill>
                  <a:schemeClr val="accent6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離峰時段，可以在後廚備料、製作蛋糕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91A151A2-9542-4864-0041-9E398F56F245}"/>
              </a:ext>
            </a:extLst>
          </p:cNvPr>
          <p:cNvSpPr txBox="1">
            <a:spLocks/>
          </p:cNvSpPr>
          <p:nvPr/>
        </p:nvSpPr>
        <p:spPr>
          <a:xfrm>
            <a:off x="1509712" y="157589"/>
            <a:ext cx="9172575" cy="587375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10000"/>
              </a:lnSpc>
              <a:defRPr/>
            </a:pP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</a:rPr>
              <a:t>三</a:t>
            </a:r>
            <a:r>
              <a:rPr lang="zh-TW" altLang="en-US" sz="3600" b="1" dirty="0">
                <a:latin typeface="PMingLiU" panose="02020500000000000000" pitchFamily="18" charset="-120"/>
                <a:ea typeface="PMingLiU" panose="02020500000000000000" pitchFamily="18" charset="-120"/>
              </a:rPr>
              <a:t>、</a:t>
            </a: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</a:rPr>
              <a:t>經營瓶頸及申請動機</a:t>
            </a: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5527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499885BC-B4AD-1495-D070-8364FC6FEAB8}"/>
              </a:ext>
            </a:extLst>
          </p:cNvPr>
          <p:cNvSpPr/>
          <p:nvPr/>
        </p:nvSpPr>
        <p:spPr>
          <a:xfrm>
            <a:off x="159283" y="123728"/>
            <a:ext cx="1462566" cy="57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簡報範例</a:t>
            </a:r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7EC333BA-7B1E-25F4-A66D-E54487B0CD97}"/>
              </a:ext>
            </a:extLst>
          </p:cNvPr>
          <p:cNvSpPr txBox="1">
            <a:spLocks/>
          </p:cNvSpPr>
          <p:nvPr/>
        </p:nvSpPr>
        <p:spPr>
          <a:xfrm>
            <a:off x="1509712" y="157589"/>
            <a:ext cx="9172575" cy="587375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10000"/>
              </a:lnSpc>
              <a:defRPr/>
            </a:pP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</a:rPr>
              <a:t>四、輔導主題說明</a:t>
            </a:r>
          </a:p>
        </p:txBody>
      </p:sp>
      <p:sp>
        <p:nvSpPr>
          <p:cNvPr id="17410" name="投影片編號版面配置區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487C75-8478-48ED-8BA1-CC1672628FE0}" type="slidenum">
              <a:rPr lang="zh-TW" altLang="en-US" sz="1200">
                <a:solidFill>
                  <a:srgbClr val="CDB6A5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zh-TW" altLang="en-US" sz="1200">
              <a:solidFill>
                <a:srgbClr val="CDB6A5"/>
              </a:solidFill>
            </a:endParaRPr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id="{C9B1C0C2-6CF9-76B3-2D64-4D71A562E43F}"/>
              </a:ext>
            </a:extLst>
          </p:cNvPr>
          <p:cNvGrpSpPr/>
          <p:nvPr/>
        </p:nvGrpSpPr>
        <p:grpSpPr>
          <a:xfrm>
            <a:off x="2289180" y="1298627"/>
            <a:ext cx="7613637" cy="4260743"/>
            <a:chOff x="2284418" y="1410954"/>
            <a:chExt cx="7613637" cy="4260743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F43F8CD0-5483-0261-068A-1795CC8AE67F}"/>
                </a:ext>
              </a:extLst>
            </p:cNvPr>
            <p:cNvSpPr/>
            <p:nvPr/>
          </p:nvSpPr>
          <p:spPr>
            <a:xfrm>
              <a:off x="2293945" y="1808600"/>
              <a:ext cx="7604110" cy="655200"/>
            </a:xfrm>
            <a:prstGeom prst="rect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TW" altLang="en-US" sz="2400"/>
            </a:p>
          </p:txBody>
        </p:sp>
        <p:sp>
          <p:nvSpPr>
            <p:cNvPr id="9" name="手繪多邊形: 圖案 8">
              <a:extLst>
                <a:ext uri="{FF2B5EF4-FFF2-40B4-BE49-F238E27FC236}">
                  <a16:creationId xmlns:a16="http://schemas.microsoft.com/office/drawing/2014/main" id="{291C3CF5-7706-CD89-1696-B70710FB6A33}"/>
                </a:ext>
              </a:extLst>
            </p:cNvPr>
            <p:cNvSpPr/>
            <p:nvPr/>
          </p:nvSpPr>
          <p:spPr>
            <a:xfrm>
              <a:off x="2670652" y="1410954"/>
              <a:ext cx="6850696" cy="1368442"/>
            </a:xfrm>
            <a:custGeom>
              <a:avLst/>
              <a:gdLst>
                <a:gd name="csX0" fmla="*/ 0 w 5837200"/>
                <a:gd name="csY0" fmla="*/ 228078 h 1368442"/>
                <a:gd name="csX1" fmla="*/ 228078 w 5837200"/>
                <a:gd name="csY1" fmla="*/ 0 h 1368442"/>
                <a:gd name="csX2" fmla="*/ 5609122 w 5837200"/>
                <a:gd name="csY2" fmla="*/ 0 h 1368442"/>
                <a:gd name="csX3" fmla="*/ 5837200 w 5837200"/>
                <a:gd name="csY3" fmla="*/ 228078 h 1368442"/>
                <a:gd name="csX4" fmla="*/ 5837200 w 5837200"/>
                <a:gd name="csY4" fmla="*/ 1140364 h 1368442"/>
                <a:gd name="csX5" fmla="*/ 5609122 w 5837200"/>
                <a:gd name="csY5" fmla="*/ 1368442 h 1368442"/>
                <a:gd name="csX6" fmla="*/ 228078 w 5837200"/>
                <a:gd name="csY6" fmla="*/ 1368442 h 1368442"/>
                <a:gd name="csX7" fmla="*/ 0 w 5837200"/>
                <a:gd name="csY7" fmla="*/ 1140364 h 1368442"/>
                <a:gd name="csX8" fmla="*/ 0 w 5837200"/>
                <a:gd name="csY8" fmla="*/ 228078 h 136844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5837200" h="1368442">
                  <a:moveTo>
                    <a:pt x="0" y="228078"/>
                  </a:moveTo>
                  <a:cubicBezTo>
                    <a:pt x="0" y="102114"/>
                    <a:pt x="102114" y="0"/>
                    <a:pt x="228078" y="0"/>
                  </a:cubicBezTo>
                  <a:lnTo>
                    <a:pt x="5609122" y="0"/>
                  </a:lnTo>
                  <a:cubicBezTo>
                    <a:pt x="5735086" y="0"/>
                    <a:pt x="5837200" y="102114"/>
                    <a:pt x="5837200" y="228078"/>
                  </a:cubicBezTo>
                  <a:lnTo>
                    <a:pt x="5837200" y="1140364"/>
                  </a:lnTo>
                  <a:cubicBezTo>
                    <a:pt x="5837200" y="1266328"/>
                    <a:pt x="5735086" y="1368442"/>
                    <a:pt x="5609122" y="1368442"/>
                  </a:cubicBezTo>
                  <a:lnTo>
                    <a:pt x="228078" y="1368442"/>
                  </a:lnTo>
                  <a:cubicBezTo>
                    <a:pt x="102114" y="1368442"/>
                    <a:pt x="0" y="1266328"/>
                    <a:pt x="0" y="1140364"/>
                  </a:cubicBezTo>
                  <a:lnTo>
                    <a:pt x="0" y="228078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5811" tIns="66802" rIns="255811" bIns="66802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2400" b="1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2400" b="1" kern="1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1.</a:t>
              </a:r>
              <a:r>
                <a:rPr lang="zh-TW" altLang="en-US" sz="2400" b="1" kern="1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內部裝潢設計：店外大圖輸出更新、店內裝</a:t>
              </a:r>
              <a:br>
                <a:rPr lang="en-US" altLang="zh-TW" sz="2400" b="1" kern="1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</a:br>
              <a:r>
                <a:rPr lang="en-US" altLang="zh-TW" sz="2400" b="1" kern="1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 </a:t>
              </a:r>
              <a:r>
                <a:rPr lang="zh-TW" altLang="en-US" sz="2400" b="1" kern="1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潢、層架、動線改善、光線改善</a:t>
              </a: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BCF1A703-87F2-F857-E9BC-DA08CD458253}"/>
                </a:ext>
              </a:extLst>
            </p:cNvPr>
            <p:cNvSpPr/>
            <p:nvPr/>
          </p:nvSpPr>
          <p:spPr>
            <a:xfrm>
              <a:off x="2284418" y="3274844"/>
              <a:ext cx="7604110" cy="655200"/>
            </a:xfrm>
            <a:prstGeom prst="rect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TW" altLang="en-US" sz="2400"/>
            </a:p>
          </p:txBody>
        </p:sp>
        <p:sp>
          <p:nvSpPr>
            <p:cNvPr id="11" name="手繪多邊形: 圖案 10">
              <a:extLst>
                <a:ext uri="{FF2B5EF4-FFF2-40B4-BE49-F238E27FC236}">
                  <a16:creationId xmlns:a16="http://schemas.microsoft.com/office/drawing/2014/main" id="{217ED240-F69C-C22B-EE59-E203E7952A26}"/>
                </a:ext>
              </a:extLst>
            </p:cNvPr>
            <p:cNvSpPr/>
            <p:nvPr/>
          </p:nvSpPr>
          <p:spPr>
            <a:xfrm>
              <a:off x="2670652" y="2879878"/>
              <a:ext cx="6817304" cy="1426873"/>
            </a:xfrm>
            <a:custGeom>
              <a:avLst/>
              <a:gdLst>
                <a:gd name="csX0" fmla="*/ 0 w 5808747"/>
                <a:gd name="csY0" fmla="*/ 237817 h 1426873"/>
                <a:gd name="csX1" fmla="*/ 237817 w 5808747"/>
                <a:gd name="csY1" fmla="*/ 0 h 1426873"/>
                <a:gd name="csX2" fmla="*/ 5570930 w 5808747"/>
                <a:gd name="csY2" fmla="*/ 0 h 1426873"/>
                <a:gd name="csX3" fmla="*/ 5808747 w 5808747"/>
                <a:gd name="csY3" fmla="*/ 237817 h 1426873"/>
                <a:gd name="csX4" fmla="*/ 5808747 w 5808747"/>
                <a:gd name="csY4" fmla="*/ 1189056 h 1426873"/>
                <a:gd name="csX5" fmla="*/ 5570930 w 5808747"/>
                <a:gd name="csY5" fmla="*/ 1426873 h 1426873"/>
                <a:gd name="csX6" fmla="*/ 237817 w 5808747"/>
                <a:gd name="csY6" fmla="*/ 1426873 h 1426873"/>
                <a:gd name="csX7" fmla="*/ 0 w 5808747"/>
                <a:gd name="csY7" fmla="*/ 1189056 h 1426873"/>
                <a:gd name="csX8" fmla="*/ 0 w 5808747"/>
                <a:gd name="csY8" fmla="*/ 237817 h 142687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5808747" h="1426873">
                  <a:moveTo>
                    <a:pt x="0" y="237817"/>
                  </a:moveTo>
                  <a:cubicBezTo>
                    <a:pt x="0" y="106474"/>
                    <a:pt x="106474" y="0"/>
                    <a:pt x="237817" y="0"/>
                  </a:cubicBezTo>
                  <a:lnTo>
                    <a:pt x="5570930" y="0"/>
                  </a:lnTo>
                  <a:cubicBezTo>
                    <a:pt x="5702273" y="0"/>
                    <a:pt x="5808747" y="106474"/>
                    <a:pt x="5808747" y="237817"/>
                  </a:cubicBezTo>
                  <a:lnTo>
                    <a:pt x="5808747" y="1189056"/>
                  </a:lnTo>
                  <a:cubicBezTo>
                    <a:pt x="5808747" y="1320399"/>
                    <a:pt x="5702273" y="1426873"/>
                    <a:pt x="5570930" y="1426873"/>
                  </a:cubicBezTo>
                  <a:lnTo>
                    <a:pt x="237817" y="1426873"/>
                  </a:lnTo>
                  <a:cubicBezTo>
                    <a:pt x="106474" y="1426873"/>
                    <a:pt x="0" y="1320399"/>
                    <a:pt x="0" y="1189056"/>
                  </a:cubicBezTo>
                  <a:lnTo>
                    <a:pt x="0" y="237817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8663" tIns="69654" rIns="258663" bIns="69654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2400" b="1" kern="1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2400" b="1" kern="1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2.</a:t>
              </a:r>
              <a:r>
                <a:rPr lang="zh-TW" altLang="en-US" sz="2400" b="1" kern="1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店外拍照打卡點：大型擬真玻璃纖維形象物</a:t>
              </a: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7C743734-ED08-9621-3306-3CBF45200725}"/>
                </a:ext>
              </a:extLst>
            </p:cNvPr>
            <p:cNvSpPr/>
            <p:nvPr/>
          </p:nvSpPr>
          <p:spPr>
            <a:xfrm>
              <a:off x="2293945" y="4743703"/>
              <a:ext cx="7604110" cy="655200"/>
            </a:xfrm>
            <a:prstGeom prst="rect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TW" altLang="en-US" sz="2400"/>
            </a:p>
          </p:txBody>
        </p:sp>
        <p:sp>
          <p:nvSpPr>
            <p:cNvPr id="13" name="手繪多邊形: 圖案 12">
              <a:extLst>
                <a:ext uri="{FF2B5EF4-FFF2-40B4-BE49-F238E27FC236}">
                  <a16:creationId xmlns:a16="http://schemas.microsoft.com/office/drawing/2014/main" id="{81FB314F-F2FF-B766-F364-A50BF8181CEC}"/>
                </a:ext>
              </a:extLst>
            </p:cNvPr>
            <p:cNvSpPr/>
            <p:nvPr/>
          </p:nvSpPr>
          <p:spPr>
            <a:xfrm>
              <a:off x="2741560" y="4407262"/>
              <a:ext cx="6777102" cy="1264435"/>
            </a:xfrm>
            <a:custGeom>
              <a:avLst/>
              <a:gdLst>
                <a:gd name="csX0" fmla="*/ 0 w 5774493"/>
                <a:gd name="csY0" fmla="*/ 210743 h 1264435"/>
                <a:gd name="csX1" fmla="*/ 210743 w 5774493"/>
                <a:gd name="csY1" fmla="*/ 0 h 1264435"/>
                <a:gd name="csX2" fmla="*/ 5563750 w 5774493"/>
                <a:gd name="csY2" fmla="*/ 0 h 1264435"/>
                <a:gd name="csX3" fmla="*/ 5774493 w 5774493"/>
                <a:gd name="csY3" fmla="*/ 210743 h 1264435"/>
                <a:gd name="csX4" fmla="*/ 5774493 w 5774493"/>
                <a:gd name="csY4" fmla="*/ 1053692 h 1264435"/>
                <a:gd name="csX5" fmla="*/ 5563750 w 5774493"/>
                <a:gd name="csY5" fmla="*/ 1264435 h 1264435"/>
                <a:gd name="csX6" fmla="*/ 210743 w 5774493"/>
                <a:gd name="csY6" fmla="*/ 1264435 h 1264435"/>
                <a:gd name="csX7" fmla="*/ 0 w 5774493"/>
                <a:gd name="csY7" fmla="*/ 1053692 h 1264435"/>
                <a:gd name="csX8" fmla="*/ 0 w 5774493"/>
                <a:gd name="csY8" fmla="*/ 210743 h 12644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5774493" h="1264435">
                  <a:moveTo>
                    <a:pt x="0" y="210743"/>
                  </a:moveTo>
                  <a:cubicBezTo>
                    <a:pt x="0" y="94353"/>
                    <a:pt x="94353" y="0"/>
                    <a:pt x="210743" y="0"/>
                  </a:cubicBezTo>
                  <a:lnTo>
                    <a:pt x="5563750" y="0"/>
                  </a:lnTo>
                  <a:cubicBezTo>
                    <a:pt x="5680140" y="0"/>
                    <a:pt x="5774493" y="94353"/>
                    <a:pt x="5774493" y="210743"/>
                  </a:cubicBezTo>
                  <a:lnTo>
                    <a:pt x="5774493" y="1053692"/>
                  </a:lnTo>
                  <a:cubicBezTo>
                    <a:pt x="5774493" y="1170082"/>
                    <a:pt x="5680140" y="1264435"/>
                    <a:pt x="5563750" y="1264435"/>
                  </a:cubicBezTo>
                  <a:lnTo>
                    <a:pt x="210743" y="1264435"/>
                  </a:lnTo>
                  <a:cubicBezTo>
                    <a:pt x="94353" y="1264435"/>
                    <a:pt x="0" y="1170082"/>
                    <a:pt x="0" y="1053692"/>
                  </a:cubicBezTo>
                  <a:lnTo>
                    <a:pt x="0" y="210743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0734" tIns="61725" rIns="250734" bIns="61725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2400" b="1" kern="1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2400" b="1" kern="1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3.</a:t>
              </a:r>
              <a:r>
                <a:rPr lang="zh-TW" altLang="en-US" sz="2400" b="1" kern="1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外部意象：店外大圖輸出</a:t>
              </a:r>
            </a:p>
          </p:txBody>
        </p:sp>
      </p:grpSp>
      <p:sp>
        <p:nvSpPr>
          <p:cNvPr id="5" name="標題 1"/>
          <p:cNvSpPr txBox="1">
            <a:spLocks/>
          </p:cNvSpPr>
          <p:nvPr/>
        </p:nvSpPr>
        <p:spPr>
          <a:xfrm>
            <a:off x="1143000" y="1"/>
            <a:ext cx="9925050" cy="587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defRPr/>
            </a:pPr>
            <a:endParaRPr lang="zh-TW" altLang="en-US" sz="2800" b="1" dirty="0"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11060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4B4E8519-69B8-E6F4-D423-6A05D0AB1145}"/>
              </a:ext>
            </a:extLst>
          </p:cNvPr>
          <p:cNvSpPr/>
          <p:nvPr/>
        </p:nvSpPr>
        <p:spPr>
          <a:xfrm>
            <a:off x="159283" y="123728"/>
            <a:ext cx="1462566" cy="57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簡報範例</a:t>
            </a:r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15A56351-5ADB-21EA-8C6B-32150E3EE08D}"/>
              </a:ext>
            </a:extLst>
          </p:cNvPr>
          <p:cNvSpPr txBox="1">
            <a:spLocks/>
          </p:cNvSpPr>
          <p:nvPr/>
        </p:nvSpPr>
        <p:spPr>
          <a:xfrm>
            <a:off x="1509712" y="157589"/>
            <a:ext cx="9172575" cy="587375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10000"/>
              </a:lnSpc>
              <a:defRPr/>
            </a:pP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</a:rPr>
              <a:t>五、預期輔導效益</a:t>
            </a: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3" name="標題 1"/>
          <p:cNvSpPr txBox="1">
            <a:spLocks/>
          </p:cNvSpPr>
          <p:nvPr/>
        </p:nvSpPr>
        <p:spPr>
          <a:xfrm>
            <a:off x="1143000" y="1"/>
            <a:ext cx="9925050" cy="587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defRPr/>
            </a:pPr>
            <a:endParaRPr lang="zh-TW" altLang="en-US" sz="2800" b="1" dirty="0"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18435" name="投影片編號版面配置區 8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1AB863-995B-4364-92D3-E0F428C02D8F}" type="slidenum">
              <a:rPr lang="zh-TW" altLang="en-US" sz="1200">
                <a:solidFill>
                  <a:srgbClr val="CDB6A5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zh-TW" altLang="en-US" sz="1200">
              <a:solidFill>
                <a:srgbClr val="CDB6A5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312645" y="1518479"/>
          <a:ext cx="7566708" cy="3216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9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6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2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254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91418" marR="91418" marT="45735" marB="45735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marL="91418" marR="91418" marT="45735" marB="45735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數量</a:t>
                      </a:r>
                    </a:p>
                  </a:txBody>
                  <a:tcPr marL="91418" marR="91418" marT="45735" marB="45735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543">
                <a:tc rowSpan="3">
                  <a:txBody>
                    <a:bodyPr/>
                    <a:lstStyle/>
                    <a:p>
                      <a:r>
                        <a:rPr kumimoji="0" lang="zh-TW" altLang="en-US" sz="24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裝潢設計</a:t>
                      </a:r>
                      <a:endParaRPr lang="zh-TW" altLang="en-US" sz="2400" b="1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18" marR="91418" marT="45735" marB="45735" anchor="ctr"/>
                </a:tc>
                <a:tc>
                  <a:txBody>
                    <a:bodyPr/>
                    <a:lstStyle/>
                    <a:p>
                      <a:r>
                        <a:rPr lang="zh-TW" altLang="en-US" sz="2400" u="none" strike="noStrike" kern="1200" baseline="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店內裝潢</a:t>
                      </a:r>
                      <a:endParaRPr lang="zh-TW" altLang="en-US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18" marR="91418" marT="45735" marB="45735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kumimoji="0"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式</a:t>
                      </a:r>
                      <a:endParaRPr lang="zh-TW" altLang="en-US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18" marR="91418" marT="45735" marB="4573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5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u="none" strike="noStrike" kern="1200" baseline="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層架設計更新</a:t>
                      </a:r>
                      <a:endParaRPr lang="zh-TW" altLang="en-US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18" marR="91418" marT="45735" marB="45735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式</a:t>
                      </a:r>
                    </a:p>
                  </a:txBody>
                  <a:tcPr marL="91418" marR="91418" marT="45735" marB="4573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25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u="none" strike="noStrike" kern="1200" baseline="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光線改善</a:t>
                      </a:r>
                      <a:endParaRPr lang="zh-TW" altLang="en-US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18" marR="91418" marT="45735" marB="45735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式</a:t>
                      </a:r>
                    </a:p>
                  </a:txBody>
                  <a:tcPr marL="91418" marR="91418" marT="45735" marB="4573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3562">
                <a:tc>
                  <a:txBody>
                    <a:bodyPr/>
                    <a:lstStyle/>
                    <a:p>
                      <a:pPr lvl="0"/>
                      <a:r>
                        <a:rPr lang="zh-TW" altLang="en-US" sz="2400" b="1" u="none" strike="noStrike" baseline="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店外拍照打卡點</a:t>
                      </a:r>
                      <a:endParaRPr lang="en-US" altLang="zh-TW" sz="2400" b="1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18" marR="91418" marT="45735" marB="45735" anchor="ctr"/>
                </a:tc>
                <a:tc>
                  <a:txBody>
                    <a:bodyPr/>
                    <a:lstStyle/>
                    <a:p>
                      <a:r>
                        <a:rPr lang="zh-TW" altLang="en-US" sz="2400" u="none" strike="noStrike" kern="1200" baseline="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大型玻璃纖維形象物</a:t>
                      </a:r>
                      <a:endParaRPr lang="zh-TW" altLang="en-US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18" marR="91418" marT="45735" marB="45735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</a:t>
                      </a:r>
                      <a:r>
                        <a:rPr kumimoji="0"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endParaRPr lang="zh-TW" altLang="en-US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18" marR="91418" marT="45735" marB="4573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2543">
                <a:tc>
                  <a:txBody>
                    <a:bodyPr/>
                    <a:lstStyle/>
                    <a:p>
                      <a:r>
                        <a:rPr lang="zh-TW" altLang="en-US" sz="24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外部意象</a:t>
                      </a:r>
                    </a:p>
                  </a:txBody>
                  <a:tcPr marL="91418" marR="91418" marT="45735" marB="45735" anchor="ctr"/>
                </a:tc>
                <a:tc>
                  <a:txBody>
                    <a:bodyPr/>
                    <a:lstStyle/>
                    <a:p>
                      <a:r>
                        <a:rPr lang="zh-TW" altLang="en-US" sz="2400" u="none" strike="noStrike" kern="1200" baseline="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大圖輸出</a:t>
                      </a:r>
                      <a:endParaRPr lang="zh-TW" altLang="en-US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18" marR="91418" marT="45735" marB="45735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kumimoji="0"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式</a:t>
                      </a:r>
                      <a:endParaRPr lang="zh-TW" altLang="en-US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18" marR="91418" marT="45735" marB="4573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412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投影片編號版面配置區 8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3FC104-46A7-48EC-879B-89A06312D567}" type="slidenum">
              <a:rPr lang="zh-TW" altLang="en-US" sz="1200">
                <a:solidFill>
                  <a:srgbClr val="CDB6A5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zh-TW" altLang="en-US" sz="1200">
              <a:solidFill>
                <a:srgbClr val="CDB6A5"/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427287" y="1305103"/>
          <a:ext cx="7337425" cy="1763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0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6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751">
                <a:tc gridSpan="2">
                  <a:txBody>
                    <a:bodyPr/>
                    <a:lstStyle/>
                    <a:p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業績性量化效益</a:t>
                      </a:r>
                    </a:p>
                  </a:txBody>
                  <a:tcPr marL="91425" marR="91425" marT="45763" marB="4576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842">
                <a:tc>
                  <a:txBody>
                    <a:bodyPr/>
                    <a:lstStyle/>
                    <a:p>
                      <a:r>
                        <a:rPr lang="zh-TW" altLang="en-US" sz="24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增加營業額</a:t>
                      </a:r>
                    </a:p>
                  </a:txBody>
                  <a:tcPr marL="91425" marR="91425" marT="45763" marB="45763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年營業額成長</a:t>
                      </a:r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200</a:t>
                      </a:r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萬</a:t>
                      </a:r>
                    </a:p>
                  </a:txBody>
                  <a:tcPr marL="91425" marR="91425" marT="45763" marB="4576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r>
                        <a:rPr lang="zh-TW" altLang="en-US" sz="24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產出新品和服務</a:t>
                      </a:r>
                    </a:p>
                  </a:txBody>
                  <a:tcPr marL="91425" marR="91425" marT="45763" marB="45763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來客增加</a:t>
                      </a:r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10%</a:t>
                      </a:r>
                      <a:endParaRPr lang="zh-TW" altLang="en-US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25" marR="91425" marT="45763" marB="4576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2427286" y="3595900"/>
          <a:ext cx="7337425" cy="2484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58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00">
                <a:tc gridSpan="2">
                  <a:txBody>
                    <a:bodyPr/>
                    <a:lstStyle/>
                    <a:p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策略性量化效益</a:t>
                      </a:r>
                    </a:p>
                  </a:txBody>
                  <a:tcPr marL="91425" marR="91425" marT="45699" marB="4569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0000">
                <a:tc>
                  <a:txBody>
                    <a:bodyPr/>
                    <a:lstStyle/>
                    <a:p>
                      <a:r>
                        <a:rPr lang="zh-TW" altLang="en-US" sz="24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通路拓展</a:t>
                      </a:r>
                    </a:p>
                  </a:txBody>
                  <a:tcPr marL="91425" marR="91425" marT="45699" marB="45699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 </a:t>
                      </a:r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自營門市：</a:t>
                      </a:r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間</a:t>
                      </a:r>
                      <a:endParaRPr lang="en-US" altLang="zh-TW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 </a:t>
                      </a:r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實體合作通路：</a:t>
                      </a:r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間</a:t>
                      </a:r>
                      <a:endParaRPr lang="en-US" altLang="zh-TW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 </a:t>
                      </a:r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網路合作通路：</a:t>
                      </a:r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間</a:t>
                      </a:r>
                      <a:endParaRPr lang="en-US" altLang="zh-TW" sz="2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25" marR="91425" marT="45699" marB="4569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r>
                        <a:rPr lang="zh-TW" altLang="en-US" sz="24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平台會員數</a:t>
                      </a:r>
                    </a:p>
                  </a:txBody>
                  <a:tcPr marL="91425" marR="91425" marT="45699" marB="45699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增加</a:t>
                      </a:r>
                      <a:r>
                        <a:rPr lang="en-US" altLang="zh-TW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500</a:t>
                      </a:r>
                      <a:r>
                        <a:rPr lang="zh-TW" altLang="en-US" sz="24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 marL="91425" marR="91425" marT="45699" marB="4569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矩形 1">
            <a:extLst>
              <a:ext uri="{FF2B5EF4-FFF2-40B4-BE49-F238E27FC236}">
                <a16:creationId xmlns:a16="http://schemas.microsoft.com/office/drawing/2014/main" id="{1C749AC3-4274-2565-1946-F5B69D9F79B0}"/>
              </a:ext>
            </a:extLst>
          </p:cNvPr>
          <p:cNvSpPr/>
          <p:nvPr/>
        </p:nvSpPr>
        <p:spPr>
          <a:xfrm>
            <a:off x="159283" y="123728"/>
            <a:ext cx="1462566" cy="57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簡報範例</a:t>
            </a: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F193215E-34C8-546B-CB7F-84FDE6B452C0}"/>
              </a:ext>
            </a:extLst>
          </p:cNvPr>
          <p:cNvSpPr txBox="1">
            <a:spLocks/>
          </p:cNvSpPr>
          <p:nvPr/>
        </p:nvSpPr>
        <p:spPr>
          <a:xfrm>
            <a:off x="1509712" y="157589"/>
            <a:ext cx="9172575" cy="587375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10000"/>
              </a:lnSpc>
              <a:defRPr/>
            </a:pP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</a:rPr>
              <a:t>五、預期輔導效益</a:t>
            </a: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8858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"/>
          <p:cNvSpPr txBox="1">
            <a:spLocks/>
          </p:cNvSpPr>
          <p:nvPr/>
        </p:nvSpPr>
        <p:spPr>
          <a:xfrm>
            <a:off x="1143000" y="1"/>
            <a:ext cx="9925050" cy="587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defRPr/>
            </a:pPr>
            <a:endParaRPr lang="zh-TW" altLang="en-US" sz="2800" b="1" dirty="0"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22531" name="投影片編號版面配置區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A2F12F-9E83-4B41-BC64-B4F083B90680}" type="slidenum">
              <a:rPr lang="zh-TW" altLang="en-US" sz="1200">
                <a:solidFill>
                  <a:srgbClr val="CDB6A5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zh-TW" altLang="en-US" sz="1200">
              <a:solidFill>
                <a:srgbClr val="CDB6A5"/>
              </a:solidFill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318774"/>
              </p:ext>
            </p:extLst>
          </p:nvPr>
        </p:nvGraphicFramePr>
        <p:xfrm>
          <a:off x="987316" y="741501"/>
          <a:ext cx="10236418" cy="593323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3112990638"/>
                    </a:ext>
                  </a:extLst>
                </a:gridCol>
                <a:gridCol w="919502">
                  <a:extLst>
                    <a:ext uri="{9D8B030D-6E8A-4147-A177-3AD203B41FA5}">
                      <a16:colId xmlns:a16="http://schemas.microsoft.com/office/drawing/2014/main" val="1801349414"/>
                    </a:ext>
                  </a:extLst>
                </a:gridCol>
                <a:gridCol w="989733">
                  <a:extLst>
                    <a:ext uri="{9D8B030D-6E8A-4147-A177-3AD203B41FA5}">
                      <a16:colId xmlns:a16="http://schemas.microsoft.com/office/drawing/2014/main" val="4056761866"/>
                    </a:ext>
                  </a:extLst>
                </a:gridCol>
                <a:gridCol w="989733">
                  <a:extLst>
                    <a:ext uri="{9D8B030D-6E8A-4147-A177-3AD203B41FA5}">
                      <a16:colId xmlns:a16="http://schemas.microsoft.com/office/drawing/2014/main" val="1350404472"/>
                    </a:ext>
                  </a:extLst>
                </a:gridCol>
                <a:gridCol w="4817450">
                  <a:extLst>
                    <a:ext uri="{9D8B030D-6E8A-4147-A177-3AD203B41FA5}">
                      <a16:colId xmlns:a16="http://schemas.microsoft.com/office/drawing/2014/main" val="97025895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經費使用項目</a:t>
                      </a:r>
                      <a:endParaRPr lang="zh-TW" sz="2000" b="1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補助款</a:t>
                      </a:r>
                      <a:endParaRPr lang="zh-TW" sz="2000" b="1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  <a:endParaRPr lang="zh-TW" sz="2000" b="1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總經費</a:t>
                      </a:r>
                      <a:endParaRPr lang="zh-TW" sz="2000" b="1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r>
                        <a:rPr lang="en-US" sz="2000" b="1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000" b="1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824021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 </a:t>
                      </a:r>
                      <a:r>
                        <a:rPr lang="zh-TW" alt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場域空間提升</a:t>
                      </a:r>
                      <a:endParaRPr lang="zh-TW" alt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19,600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12,400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kern="100" dirty="0">
                        <a:ln>
                          <a:solidFill>
                            <a:srgbClr val="004D33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lnT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D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6255183"/>
                  </a:ext>
                </a:extLst>
              </a:tr>
              <a:tr h="5073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入口意象營造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9,600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2,400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裝飾窗簾（麻布）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*1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、落地式的布簾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麻布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)*1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、落地式佈告架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*1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，購置及裝設費用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*1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3687770930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空間主題牆設計美化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客製化烤漆處理製作費用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*1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2659993287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 </a:t>
                      </a:r>
                      <a:r>
                        <a:rPr lang="zh-TW" alt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產品研發</a:t>
                      </a:r>
                      <a:endParaRPr lang="zh-TW" alt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19,600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12,400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4011377165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新產品研發費用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64,000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80,000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研發費用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*4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566847760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食品檢驗費用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40,000</a:t>
                      </a:r>
                      <a:endParaRPr lang="zh-TW" sz="1800" b="0" kern="1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八大營養成分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*4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、赭麴毒素檢驗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*4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3502040732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 </a:t>
                      </a:r>
                      <a:r>
                        <a:rPr lang="zh-TW" alt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包裝設計</a:t>
                      </a:r>
                      <a:endParaRPr lang="zh-TW" alt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29,600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42,400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72,000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422002801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新產品包裝設計費用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80,000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100000</a:t>
                      </a:r>
                      <a:endParaRPr lang="zh-TW" sz="1800" b="0" kern="1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商品包裝意象延伸設計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*4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3321421058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禮盒包裝設計費用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40,000</a:t>
                      </a:r>
                      <a:endParaRPr lang="zh-TW" sz="1800" b="0" kern="1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50,000</a:t>
                      </a:r>
                      <a:endParaRPr lang="zh-TW" sz="1800" b="0" kern="1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腰封設計設計</a:t>
                      </a:r>
                      <a:r>
                        <a:rPr lang="en-US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*4</a:t>
                      </a:r>
                      <a:r>
                        <a:rPr lang="zh-TW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、禮盒提袋設計</a:t>
                      </a:r>
                      <a:r>
                        <a:rPr lang="en-US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*1</a:t>
                      </a:r>
                      <a:endParaRPr lang="zh-TW" sz="1800" b="0" kern="1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2851630148"/>
                  </a:ext>
                </a:extLst>
              </a:tr>
              <a:tr h="25365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禮盒包裝印刷費用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44,000</a:t>
                      </a:r>
                      <a:endParaRPr lang="zh-TW" sz="1800" b="0" kern="1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55,000</a:t>
                      </a:r>
                      <a:endParaRPr lang="zh-TW" sz="1800" b="0" kern="1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禮盒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*500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組、腰封印刷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*200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*4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款、提袋印刷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1000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3063628897"/>
                  </a:ext>
                </a:extLst>
              </a:tr>
              <a:tr h="25365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品牌識別應用費用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3,000</a:t>
                      </a:r>
                      <a:endParaRPr lang="zh-TW" sz="1800" b="0" kern="1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15,000</a:t>
                      </a:r>
                      <a:endParaRPr lang="zh-TW" sz="1800" b="0" kern="1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門市員工圍兜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*4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、文宣設計費用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*1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、印刷費用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*1000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4013472944"/>
                  </a:ext>
                </a:extLst>
              </a:tr>
              <a:tr h="50731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外盒印刷費用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35,000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500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盒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*4</a:t>
                      </a:r>
                      <a:r>
                        <a:rPr lang="zh-TW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款設計、打樣費用</a:t>
                      </a:r>
                      <a:r>
                        <a:rPr lang="en-US" sz="18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*1</a:t>
                      </a:r>
                      <a:endParaRPr lang="zh-TW" sz="18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4204759477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zh-TW" sz="2000" b="1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0" kern="100" cap="none" spc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350,000</a:t>
                      </a:r>
                      <a:endParaRPr lang="zh-TW" sz="1600" b="0" kern="100" cap="none" spc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0" kern="100" cap="none" spc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150,000</a:t>
                      </a:r>
                      <a:endParaRPr lang="zh-TW" sz="1600" b="0" kern="100" cap="none" spc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0" kern="100" cap="none" spc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500,000</a:t>
                      </a:r>
                      <a:endParaRPr lang="zh-TW" sz="1600" b="0" kern="100" cap="none" spc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b="0" kern="1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8627" marR="28627" marT="0" marB="0" anchor="ctr"/>
                </a:tc>
                <a:extLst>
                  <a:ext uri="{0D108BD9-81ED-4DB2-BD59-A6C34878D82A}">
                    <a16:rowId xmlns:a16="http://schemas.microsoft.com/office/drawing/2014/main" val="2636317480"/>
                  </a:ext>
                </a:extLst>
              </a:tr>
            </a:tbl>
          </a:graphicData>
        </a:graphic>
      </p:graphicFrame>
      <p:sp>
        <p:nvSpPr>
          <p:cNvPr id="2" name="矩形 1">
            <a:extLst>
              <a:ext uri="{FF2B5EF4-FFF2-40B4-BE49-F238E27FC236}">
                <a16:creationId xmlns:a16="http://schemas.microsoft.com/office/drawing/2014/main" id="{BFE0F315-9B4F-32FC-C58F-F9707BF01B15}"/>
              </a:ext>
            </a:extLst>
          </p:cNvPr>
          <p:cNvSpPr/>
          <p:nvPr/>
        </p:nvSpPr>
        <p:spPr>
          <a:xfrm>
            <a:off x="159283" y="123728"/>
            <a:ext cx="1462566" cy="57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簡報範例</a:t>
            </a: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DB0B66A6-6B20-5742-54EC-D49DC2E61E25}"/>
              </a:ext>
            </a:extLst>
          </p:cNvPr>
          <p:cNvSpPr txBox="1">
            <a:spLocks/>
          </p:cNvSpPr>
          <p:nvPr/>
        </p:nvSpPr>
        <p:spPr>
          <a:xfrm>
            <a:off x="1509712" y="157589"/>
            <a:ext cx="9172575" cy="587375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10000"/>
              </a:lnSpc>
              <a:defRPr/>
            </a:pP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</a:rPr>
              <a:t>六、經費使用規劃</a:t>
            </a: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3602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"/>
          <p:cNvSpPr txBox="1">
            <a:spLocks/>
          </p:cNvSpPr>
          <p:nvPr/>
        </p:nvSpPr>
        <p:spPr>
          <a:xfrm>
            <a:off x="1143000" y="1"/>
            <a:ext cx="9925050" cy="587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defRPr/>
            </a:pPr>
            <a:endParaRPr lang="zh-TW" altLang="en-US" sz="2800" b="1" dirty="0"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AAA56EE-E26D-4778-9F25-A9188253A57A}" type="slidenum">
              <a:rPr lang="zh-TW" altLang="en-US" sz="1200">
                <a:solidFill>
                  <a:srgbClr val="CDB6A5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zh-TW" altLang="en-US" sz="1200">
              <a:solidFill>
                <a:srgbClr val="CDB6A5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2338969" y="1134393"/>
            <a:ext cx="7514060" cy="324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投入社會公益</a:t>
            </a:r>
            <a:r>
              <a:rPr lang="en-US" altLang="zh-TW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如一日店長、一日營養午餐等</a:t>
            </a:r>
            <a:r>
              <a:rPr lang="en-US" altLang="zh-TW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2800" b="1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提供民生產品贈與社會福利機構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協助社會福利事業銷售商品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提供弱勢族群就業機會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其他</a:t>
            </a:r>
            <a:endParaRPr lang="zh-TW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ACAB4F0-85F1-7178-7243-579D2BF5C675}"/>
              </a:ext>
            </a:extLst>
          </p:cNvPr>
          <p:cNvSpPr/>
          <p:nvPr/>
        </p:nvSpPr>
        <p:spPr>
          <a:xfrm>
            <a:off x="159283" y="123728"/>
            <a:ext cx="1462566" cy="57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簡報範例</a:t>
            </a: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148C85B9-67A0-1F2E-A15F-E993DA508691}"/>
              </a:ext>
            </a:extLst>
          </p:cNvPr>
          <p:cNvSpPr txBox="1">
            <a:spLocks/>
          </p:cNvSpPr>
          <p:nvPr/>
        </p:nvSpPr>
        <p:spPr>
          <a:xfrm>
            <a:off x="1509712" y="157589"/>
            <a:ext cx="9172575" cy="587375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10000"/>
              </a:lnSpc>
              <a:defRPr/>
            </a:pP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</a:rPr>
              <a:t>七、回饋機制</a:t>
            </a: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3127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C3AA53C-7CA2-443A-9843-91D09E446A6D}">
  <we:reference id="wa200005566" version="3.0.0.3" store="zh-TW" storeType="OMEX"/>
  <we:alternateReferences>
    <we:reference id="WA200005566" version="3.0.0.3" store="WA200005566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3ecc751-d98e-495a-b331-9b32f3d1dc2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8EECA107620E74D865AB777C8F6F28C" ma:contentTypeVersion="5" ma:contentTypeDescription="建立新的文件。" ma:contentTypeScope="" ma:versionID="d1f18aa229b0f0fc8717b3cede7fdb2e">
  <xsd:schema xmlns:xsd="http://www.w3.org/2001/XMLSchema" xmlns:xs="http://www.w3.org/2001/XMLSchema" xmlns:p="http://schemas.microsoft.com/office/2006/metadata/properties" xmlns:ns3="73ecc751-d98e-495a-b331-9b32f3d1dc2c" targetNamespace="http://schemas.microsoft.com/office/2006/metadata/properties" ma:root="true" ma:fieldsID="e44a259a319b6de746dce883b2974582" ns3:_="">
    <xsd:import namespace="73ecc751-d98e-495a-b331-9b32f3d1dc2c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ecc751-d98e-495a-b331-9b32f3d1dc2c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DC928D-7937-4EB4-897E-E384C52E88C0}">
  <ds:schemaRefs>
    <ds:schemaRef ds:uri="http://purl.org/dc/dcmitype/"/>
    <ds:schemaRef ds:uri="http://purl.org/dc/terms/"/>
    <ds:schemaRef ds:uri="http://schemas.microsoft.com/office/2006/documentManagement/types"/>
    <ds:schemaRef ds:uri="73ecc751-d98e-495a-b331-9b32f3d1dc2c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8F252CC-5825-41D1-9B4B-2972AE85FC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71C559-A05C-48E4-B245-D958A49CF5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ecc751-d98e-495a-b331-9b32f3d1dc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18249</TotalTime>
  <Words>931</Words>
  <Application>Microsoft Office PowerPoint</Application>
  <PresentationFormat>寬螢幕</PresentationFormat>
  <Paragraphs>198</Paragraphs>
  <Slides>10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微軟正黑體</vt:lpstr>
      <vt:lpstr>PMingLiU</vt:lpstr>
      <vt:lpstr>Aptos</vt:lpstr>
      <vt:lpstr>Aptos Display</vt:lpstr>
      <vt:lpstr>Arial</vt:lpstr>
      <vt:lpstr>Calibri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王馨儀</dc:creator>
  <cp:lastModifiedBy>陳明禮</cp:lastModifiedBy>
  <cp:revision>577</cp:revision>
  <cp:lastPrinted>2025-12-08T02:13:44Z</cp:lastPrinted>
  <dcterms:created xsi:type="dcterms:W3CDTF">2025-11-12T02:23:37Z</dcterms:created>
  <dcterms:modified xsi:type="dcterms:W3CDTF">2026-04-10T15:28:36Z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0x01010008EECA107620E74D865AB777C8F6F28C</vt:lpwstr>
  </property>
</Properties>
</file>